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87" r:id="rId4"/>
    <p:sldId id="294" r:id="rId5"/>
    <p:sldId id="272" r:id="rId6"/>
    <p:sldId id="273" r:id="rId7"/>
    <p:sldId id="292" r:id="rId8"/>
    <p:sldId id="280" r:id="rId9"/>
    <p:sldId id="289" r:id="rId10"/>
    <p:sldId id="290" r:id="rId11"/>
    <p:sldId id="291" r:id="rId12"/>
    <p:sldId id="288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73" d="100"/>
          <a:sy n="73" d="100"/>
        </p:scale>
        <p:origin x="66" y="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85C9D-63BA-4468-85B4-71D92F651433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C9A7C-86D1-4DE5-8C8C-260F15F295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150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191BC-AFD2-40DA-9727-ADA370C3086F}" type="slidenum">
              <a:rPr lang="da-DK"/>
              <a:pPr/>
              <a:t>1</a:t>
            </a:fld>
            <a:endParaRPr lang="da-DK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Billeddias</a:t>
            </a:r>
          </a:p>
          <a:p>
            <a:endParaRPr lang="da-DK" dirty="0"/>
          </a:p>
          <a:p>
            <a:r>
              <a:rPr lang="da-DK" dirty="0"/>
              <a:t>Udskift baggrundsbillede: Indsæt nyt billede fra fil (Indsæt &gt; Billede &gt; Fra fil)</a:t>
            </a:r>
          </a:p>
          <a:p>
            <a:endParaRPr lang="da-DK" dirty="0"/>
          </a:p>
          <a:p>
            <a:r>
              <a:rPr lang="da-DK" dirty="0"/>
              <a:t>Billedets størrelse skal være 25,4 cm x 19,05 cm og placeres 0 cm fra top og 0 cm fra venstre kant.</a:t>
            </a:r>
          </a:p>
          <a:p>
            <a:r>
              <a:rPr lang="da-DK" dirty="0"/>
              <a:t>(</a:t>
            </a:r>
            <a:r>
              <a:rPr lang="da-DK" dirty="0" err="1"/>
              <a:t>Højreklik</a:t>
            </a:r>
            <a:r>
              <a:rPr lang="da-DK" dirty="0"/>
              <a:t> på billedet og vælg formater billede. Indsæt koordinater og størrelse. Klik OK)</a:t>
            </a:r>
          </a:p>
          <a:p>
            <a:endParaRPr lang="da-DK" dirty="0"/>
          </a:p>
          <a:p>
            <a:r>
              <a:rPr lang="da-DK" dirty="0" err="1"/>
              <a:t>Højreklik</a:t>
            </a:r>
            <a:r>
              <a:rPr lang="da-DK" dirty="0"/>
              <a:t> på billedet og vælg rækkefølge &gt; Placer bagerst.</a:t>
            </a:r>
          </a:p>
          <a:p>
            <a:r>
              <a:rPr lang="da-DK" dirty="0"/>
              <a:t>Slet det gamle billede. Herefter er det nye billede synligt.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9A7C-86D1-4DE5-8C8C-260F15F2956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352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329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346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467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561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329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951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17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965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88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445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85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350B-4681-4651-B072-6270031304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9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vm.dk/erhvervsuddannelser/eududspil/baggrund-og-analyser-om-soegning-og-frafald" TargetMode="External"/><Relationship Id="rId2" Type="http://schemas.openxmlformats.org/officeDocument/2006/relationships/hyperlink" Target="https://uvm.dk/erhvervsuddannelser/eududspi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B016222\Downloads\Uddannelsesparathed-vejledning-2018.pdf" TargetMode="External"/><Relationship Id="rId2" Type="http://schemas.openxmlformats.org/officeDocument/2006/relationships/hyperlink" Target="https://www.retsinformation.dk/Forms/R0710.aspx?id=2023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B016222\Downloads\Praksisfaglighed-bilag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74" name="Picture 18" descr="724"/>
          <p:cNvPicPr>
            <a:picLocks noChangeAspect="1" noChangeArrowheads="1"/>
          </p:cNvPicPr>
          <p:nvPr/>
        </p:nvPicPr>
        <p:blipFill>
          <a:blip r:embed="rId3" cstate="print"/>
          <a:srcRect r="392"/>
          <a:stretch>
            <a:fillRect/>
          </a:stretch>
        </p:blipFill>
        <p:spPr bwMode="auto">
          <a:xfrm>
            <a:off x="14266" y="56509"/>
            <a:ext cx="9147175" cy="6861175"/>
          </a:xfrm>
          <a:prstGeom prst="rect">
            <a:avLst/>
          </a:prstGeom>
          <a:noFill/>
        </p:spPr>
      </p:pic>
      <p:sp>
        <p:nvSpPr>
          <p:cNvPr id="224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1364"/>
            <a:ext cx="7524328" cy="1739435"/>
          </a:xfrm>
        </p:spPr>
        <p:txBody>
          <a:bodyPr>
            <a:normAutofit/>
          </a:bodyPr>
          <a:lstStyle/>
          <a:p>
            <a:r>
              <a:rPr lang="da-DK" sz="3600" dirty="0">
                <a:latin typeface="Garamond" panose="02020404030301010803" pitchFamily="18" charset="0"/>
              </a:rPr>
              <a:t>Nyt fra ministeriet</a:t>
            </a:r>
            <a:br>
              <a:rPr lang="da-DK" sz="3600" dirty="0">
                <a:latin typeface="Garamond" panose="02020404030301010803" pitchFamily="18" charset="0"/>
              </a:rPr>
            </a:br>
            <a:endParaRPr lang="da-DK" sz="3600" dirty="0">
              <a:latin typeface="Garamond" panose="02020404030301010803" pitchFamily="18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>
                <a:solidFill>
                  <a:schemeClr val="bg1"/>
                </a:solidFill>
              </a:rPr>
              <a:t>07-08-2018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Side </a:t>
            </a:r>
            <a:fld id="{E2931405-45F6-4ED3-9481-1AAE8F998D71}" type="slidenum">
              <a:rPr lang="da-DK">
                <a:solidFill>
                  <a:schemeClr val="bg1"/>
                </a:solidFill>
              </a:rPr>
              <a:pPr/>
              <a:t>1</a:t>
            </a:fld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431799" y="1340768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dirty="0"/>
          </a:p>
        </p:txBody>
      </p:sp>
      <p:pic>
        <p:nvPicPr>
          <p:cNvPr id="22427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397125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91803"/>
            <a:ext cx="1524987" cy="714821"/>
          </a:xfrm>
          <a:prstGeom prst="rect">
            <a:avLst/>
          </a:prstGeom>
        </p:spPr>
      </p:pic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Efterskoleforeningens vejlederkonference, 17. og 18. september 2018 - Hanne Woller, </a:t>
            </a:r>
            <a:r>
              <a:rPr lang="da-DK" dirty="0" err="1"/>
              <a:t>uvm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80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Retskrav/optagelseskrav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Adgangsforudsætninger er alle de krav, som eleven skal opfylde for at opnå retskrav.</a:t>
            </a:r>
          </a:p>
          <a:p>
            <a:r>
              <a:rPr lang="da-DK" dirty="0"/>
              <a:t>Retskrav betyder, at eleven har ret til optagelse på den gymnasiale uddannelse, som eleven søger, men ikke nødvendigvis det gymnasium, som eleven har søgt som 1. prioritet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818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Folkeskolens afgangseksamen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elev har bestået folkeskoleeksamen hvis eleven i gennemsnit af alle prøvekarakterer har mindst 02 (bundne fag og udtræksfag)</a:t>
            </a:r>
          </a:p>
          <a:p>
            <a:r>
              <a:rPr lang="da-DK" dirty="0"/>
              <a:t>Eleven har mulighed for at bestå folkeskolens afgangseksamen ved at forbedre karaktererne i dansk, engelsk og matematik i 10. klasse.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897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til eud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Nyt adgangskrav optag 2019</a:t>
            </a:r>
          </a:p>
          <a:p>
            <a:r>
              <a:rPr lang="da-DK" dirty="0"/>
              <a:t>Vurderet uddannelsesparat</a:t>
            </a:r>
          </a:p>
          <a:p>
            <a:r>
              <a:rPr lang="da-DK" dirty="0"/>
              <a:t>02 i henholdsvis dansk og matematik</a:t>
            </a:r>
          </a:p>
          <a:p>
            <a:r>
              <a:rPr lang="da-DK" dirty="0"/>
              <a:t>Bestået folkeskolens afgangseksamen</a:t>
            </a:r>
          </a:p>
          <a:p>
            <a:endParaRPr lang="da-DK" dirty="0"/>
          </a:p>
          <a:p>
            <a:r>
              <a:rPr lang="da-DK" dirty="0"/>
              <a:t>Har ansøger 02 i dansk og matematik, men ikke bestået folkeskolens afgangseksamen, skal eleven IKKE til optagelsesprøve, men til samtale </a:t>
            </a:r>
            <a:r>
              <a:rPr lang="da-DK"/>
              <a:t>på erhvervsskolen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613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Fra folkeskole til faglært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55 initiativer fordelt på 12 hovedområder</a:t>
            </a:r>
          </a:p>
          <a:p>
            <a:r>
              <a:rPr lang="da-DK" dirty="0"/>
              <a:t>Herunder 5 initiativer på vejledningsområdet:</a:t>
            </a:r>
          </a:p>
          <a:p>
            <a:pPr lvl="1"/>
            <a:r>
              <a:rPr lang="da-DK" dirty="0"/>
              <a:t>Nationalt program for valg af ungdomsuddannelser</a:t>
            </a:r>
          </a:p>
          <a:p>
            <a:pPr lvl="1"/>
            <a:r>
              <a:rPr lang="da-DK" dirty="0"/>
              <a:t>Systematisk tilgang til uddannelsesvalg i 7. – 9. klasse</a:t>
            </a:r>
          </a:p>
          <a:p>
            <a:pPr lvl="1"/>
            <a:r>
              <a:rPr lang="da-DK" dirty="0"/>
              <a:t>Nyt undervisningsforløb ”Uddannelses- og erhvervskendskab i 8. og 9. klasse</a:t>
            </a:r>
          </a:p>
          <a:p>
            <a:pPr lvl="1"/>
            <a:r>
              <a:rPr lang="da-DK" dirty="0"/>
              <a:t>Ny model for uddannelsesparathedsvurdering</a:t>
            </a:r>
          </a:p>
          <a:p>
            <a:pPr lvl="1"/>
            <a:r>
              <a:rPr lang="da-DK" dirty="0"/>
              <a:t>Styrket kollektiv vejledning i 7. – 9. klasse</a:t>
            </a:r>
          </a:p>
          <a:p>
            <a:pPr lvl="1"/>
            <a:r>
              <a:rPr lang="da-DK" dirty="0"/>
              <a:t>Kompetenceudvikling af vejledere og folkeskolelærere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208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 folkeskole til faglært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Regeringens udspil:</a:t>
            </a:r>
          </a:p>
          <a:p>
            <a:r>
              <a:rPr lang="da-DK" dirty="0">
                <a:hlinkClick r:id="rId2"/>
              </a:rPr>
              <a:t>https://uvm.dk/erhvervsuddannelser/eududspil</a:t>
            </a:r>
            <a:endParaRPr lang="da-DK" dirty="0"/>
          </a:p>
          <a:p>
            <a:r>
              <a:rPr lang="da-DK" dirty="0"/>
              <a:t>Baggrundsanalyser:</a:t>
            </a:r>
          </a:p>
          <a:p>
            <a:r>
              <a:rPr lang="da-DK" dirty="0">
                <a:hlinkClick r:id="rId3"/>
              </a:rPr>
              <a:t>https://uvm.dk/erhvervsuddannelser/eududspil/baggrund-og-analyser-om-soegning-og-frafald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930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hlinkClick r:id="rId2"/>
              </a:rPr>
              <a:t>Ny procedurebekendtgørelse pr.</a:t>
            </a:r>
            <a:r>
              <a:rPr lang="da-DK" dirty="0"/>
              <a:t> 1.8.2018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Omskrivning af bekendtgørelsen</a:t>
            </a:r>
          </a:p>
          <a:p>
            <a:r>
              <a:rPr lang="da-DK" dirty="0"/>
              <a:t>UPV på afsluttende standpunktskarakterer</a:t>
            </a:r>
          </a:p>
          <a:p>
            <a:r>
              <a:rPr lang="da-DK" dirty="0"/>
              <a:t>Vedlagt studievalgsportfolio ved tilmelding</a:t>
            </a:r>
          </a:p>
          <a:p>
            <a:r>
              <a:rPr lang="da-DK" dirty="0">
                <a:hlinkClick r:id="rId3" action="ppaction://hlinkfile"/>
              </a:rPr>
              <a:t>Vejledning til bekendtgørelsen</a:t>
            </a:r>
            <a:endParaRPr lang="da-DK" dirty="0"/>
          </a:p>
          <a:p>
            <a:r>
              <a:rPr lang="da-DK" dirty="0">
                <a:hlinkClick r:id="rId4" action="ppaction://hlinkfile"/>
              </a:rPr>
              <a:t>Vejledning til vurdering af praksisfaglig UPV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522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Model for praksisfaglig </a:t>
            </a:r>
            <a:r>
              <a:rPr lang="da-DK" dirty="0" err="1"/>
              <a:t>upv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Skal tydeliggøre og fremhæve elevernes kompetence på det praksisfaglige område</a:t>
            </a:r>
          </a:p>
          <a:p>
            <a:r>
              <a:rPr lang="da-DK" dirty="0"/>
              <a:t>Udfordre nogle elever, som alene er orienteret mod gymnasiale uddannelse</a:t>
            </a:r>
          </a:p>
          <a:p>
            <a:r>
              <a:rPr lang="da-DK" dirty="0"/>
              <a:t>Vurderingen tager udgangspunkt i en helhedsvurdering af de praksisfaglige elementer, som er indeholdt i folkeskolens undervisning.</a:t>
            </a:r>
          </a:p>
          <a:p>
            <a:r>
              <a:rPr lang="da-DK" dirty="0"/>
              <a:t>Den praksisfaglige vurdering skal indgå i alle uddannelsesparathedsvurderinger</a:t>
            </a:r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35785" cy="870585"/>
          </a:xfrm>
          <a:prstGeom prst="rect">
            <a:avLst/>
          </a:prstGeom>
        </p:spPr>
      </p:pic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9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Model - fortsat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En tværgående vurdering af elevens praksisfaglige kompetencer</a:t>
            </a:r>
          </a:p>
          <a:p>
            <a:r>
              <a:rPr lang="da-DK" dirty="0"/>
              <a:t>Elever kan ikke vurderes ikke-uddannelsesparate på grund af manglende praksisfaglige forudsætninger</a:t>
            </a:r>
          </a:p>
          <a:p>
            <a:r>
              <a:rPr lang="da-DK" dirty="0"/>
              <a:t>Ministeren fastsætter kriterier og regler om for de praksisfaglige forudsætninger, som indgår i den tværgående vurdering</a:t>
            </a:r>
          </a:p>
          <a:p>
            <a:r>
              <a:rPr lang="da-DK" dirty="0"/>
              <a:t>Træder i kraft 1. august 2018</a:t>
            </a:r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35785" cy="870585"/>
          </a:xfrm>
          <a:prstGeom prst="rect">
            <a:avLst/>
          </a:prstGeom>
        </p:spPr>
      </p:pic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46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Praksisfaglige forudsætninger</a:t>
            </a:r>
            <a:br>
              <a:rPr lang="da-DK" dirty="0"/>
            </a:br>
            <a:r>
              <a:rPr lang="da-DK" dirty="0"/>
              <a:t>har de nogen betydning???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Elever, som opfylder de faglige forudsætninger for at være uddannelsesparat, men </a:t>
            </a:r>
            <a:r>
              <a:rPr lang="da-DK" dirty="0" err="1"/>
              <a:t>p.g.a</a:t>
            </a:r>
            <a:r>
              <a:rPr lang="da-DK" dirty="0"/>
              <a:t> personlige eller sociale forudsætninger vurderes ikke-uddannelsesparat, kan i helt særlige tilfælde vurderes uddannelsesparat, hvis eleven har høje praksisfaglige forudsætninger 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0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Studievalgsportfolio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Formål at skabe kontinuitet og sammenhæng i den vejledning, der finder sted i udskolingen og i starten af ungdomsuddannelsen.</a:t>
            </a:r>
          </a:p>
          <a:p>
            <a:r>
              <a:rPr lang="da-DK" dirty="0"/>
              <a:t>Studievalgsportfolien skal vedlægges uddannelsesplanen ved tilmelding til alle ungdomsuddannelser i pdf-format </a:t>
            </a:r>
          </a:p>
          <a:p>
            <a:r>
              <a:rPr lang="da-DK" dirty="0"/>
              <a:t>Elevens refleksioner og udfyldelse af skemaet i studievalgsportfolien har ikke betydning for optagelse på ungdomsuddannelsen</a:t>
            </a:r>
          </a:p>
          <a:p>
            <a:r>
              <a:rPr lang="da-DK" dirty="0"/>
              <a:t>Afsæt i karrierelæring</a:t>
            </a:r>
          </a:p>
          <a:p>
            <a:r>
              <a:rPr lang="da-DK" dirty="0"/>
              <a:t>Inddragelse af studievalgsportfolio i vejledningsaktiviteter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156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Retskrav på gymnasial uddannelse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Du skal have mindst 5 i gennemsnit af samtlige standspunktskarakterer</a:t>
            </a:r>
          </a:p>
          <a:p>
            <a:r>
              <a:rPr lang="da-DK" dirty="0"/>
              <a:t>Du skal som udgangspunkt også have 5 i de bundne prøvefag i 9. klasse</a:t>
            </a:r>
          </a:p>
          <a:p>
            <a:r>
              <a:rPr lang="da-DK" dirty="0"/>
              <a:t>Du har dog fortsat retskrav, hvis du har 3 i de bundne prøvefag i 9.klasse</a:t>
            </a:r>
          </a:p>
          <a:p>
            <a:r>
              <a:rPr lang="da-DK" dirty="0"/>
              <a:t>Du skal bestå folkeskolens afgangseksamen</a:t>
            </a:r>
          </a:p>
          <a:p>
            <a:r>
              <a:rPr lang="da-DK" dirty="0"/>
              <a:t>Du skal have haft 3. fremmedsprog fra 5.-9. klasse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07-08-2018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Hanne Woller, uvm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350B-4681-4651-B072-62700313040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27072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683</Words>
  <Application>Microsoft Office PowerPoint</Application>
  <PresentationFormat>Skærmshow (4:3)</PresentationFormat>
  <Paragraphs>105</Paragraphs>
  <Slides>12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Kontortema</vt:lpstr>
      <vt:lpstr>Nyt fra ministeriet </vt:lpstr>
      <vt:lpstr>Fra folkeskole til faglært</vt:lpstr>
      <vt:lpstr>Fra folkeskole til faglært</vt:lpstr>
      <vt:lpstr>Ny procedurebekendtgørelse pr. 1.8.2018</vt:lpstr>
      <vt:lpstr>Model for praksisfaglig upv</vt:lpstr>
      <vt:lpstr>Model - fortsat</vt:lpstr>
      <vt:lpstr>Praksisfaglige forudsætninger har de nogen betydning??? </vt:lpstr>
      <vt:lpstr>Studievalgsportfolio</vt:lpstr>
      <vt:lpstr>Retskrav på gymnasial uddannelse</vt:lpstr>
      <vt:lpstr>Retskrav/optagelseskrav</vt:lpstr>
      <vt:lpstr>Folkeskolens afgangseksamen</vt:lpstr>
      <vt:lpstr>Adgangskrav til eud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Undervisningsministeriet</dc:creator>
  <cp:lastModifiedBy>Johnna Erdmann</cp:lastModifiedBy>
  <cp:revision>34</cp:revision>
  <dcterms:created xsi:type="dcterms:W3CDTF">2017-09-08T10:53:25Z</dcterms:created>
  <dcterms:modified xsi:type="dcterms:W3CDTF">2018-09-21T09:08:32Z</dcterms:modified>
</cp:coreProperties>
</file>