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0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782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5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96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3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80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9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5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8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0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63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0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A6B9-6940-4F6D-9561-542F60CCC365}" type="datetimeFigureOut">
              <a:rPr lang="da-DK" smtClean="0"/>
              <a:t>16/09/2018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EE8AC-0611-4986-9927-9C0A1D05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99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da-DK" sz="54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Vejlederkonferencen 2018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accent2">
                    <a:lumMod val="50000"/>
                  </a:schemeClr>
                </a:solidFill>
              </a:rPr>
              <a:t>Tanker og erfaringer om </a:t>
            </a:r>
            <a:r>
              <a:rPr lang="da-DK" sz="2800" b="1" dirty="0" err="1">
                <a:solidFill>
                  <a:schemeClr val="accent2">
                    <a:lumMod val="50000"/>
                  </a:schemeClr>
                </a:solidFill>
              </a:rPr>
              <a:t>Studievalgsportfolio</a:t>
            </a:r>
            <a:r>
              <a:rPr lang="da-DK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1" y="4520886"/>
            <a:ext cx="2231190" cy="16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>
            <a:normAutofit/>
          </a:bodyPr>
          <a:lstStyle/>
          <a:p>
            <a:r>
              <a:rPr lang="da-DK" sz="48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Formålet med </a:t>
            </a:r>
            <a:r>
              <a:rPr lang="da-DK" sz="4800" b="1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Studievalgsportfolio</a:t>
            </a:r>
            <a:endParaRPr lang="da-DK" sz="48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i="1" dirty="0">
                <a:solidFill>
                  <a:schemeClr val="accent2">
                    <a:lumMod val="50000"/>
                  </a:schemeClr>
                </a:solidFill>
              </a:rPr>
              <a:t>opdage</a:t>
            </a:r>
            <a:r>
              <a:rPr lang="da-DK" i="1" dirty="0"/>
              <a:t> muligheder</a:t>
            </a:r>
            <a:endParaRPr lang="da-DK" dirty="0"/>
          </a:p>
          <a:p>
            <a:r>
              <a:rPr lang="da-DK" i="1" dirty="0"/>
              <a:t>samle og ordne sin </a:t>
            </a:r>
            <a:r>
              <a:rPr lang="da-DK" b="1" i="1" dirty="0">
                <a:solidFill>
                  <a:schemeClr val="accent2">
                    <a:lumMod val="50000"/>
                  </a:schemeClr>
                </a:solidFill>
              </a:rPr>
              <a:t>viden og erfaring </a:t>
            </a:r>
            <a:r>
              <a:rPr lang="da-DK" i="1" dirty="0"/>
              <a:t>om uddannelse og job</a:t>
            </a:r>
            <a:endParaRPr lang="da-DK" dirty="0"/>
          </a:p>
          <a:p>
            <a:r>
              <a:rPr lang="da-DK" i="1" dirty="0"/>
              <a:t>forholde sig til, </a:t>
            </a:r>
            <a:r>
              <a:rPr lang="da-DK" b="1" i="1" dirty="0">
                <a:solidFill>
                  <a:schemeClr val="accent2">
                    <a:lumMod val="50000"/>
                  </a:schemeClr>
                </a:solidFill>
              </a:rPr>
              <a:t>hvad der er vigtigt </a:t>
            </a:r>
            <a:r>
              <a:rPr lang="da-DK" i="1" dirty="0"/>
              <a:t>for netop ham/hende</a:t>
            </a:r>
            <a:endParaRPr lang="da-DK" dirty="0"/>
          </a:p>
          <a:p>
            <a:r>
              <a:rPr lang="da-DK" i="1" dirty="0"/>
              <a:t>lære at </a:t>
            </a:r>
            <a:r>
              <a:rPr lang="da-DK" b="1" i="1" dirty="0">
                <a:solidFill>
                  <a:schemeClr val="accent2">
                    <a:lumMod val="50000"/>
                  </a:schemeClr>
                </a:solidFill>
              </a:rPr>
              <a:t>reflektere </a:t>
            </a:r>
            <a:r>
              <a:rPr lang="da-DK" i="1" dirty="0"/>
              <a:t>over egne kompetencer og potentialer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 - og få kompetencer til at </a:t>
            </a:r>
            <a:r>
              <a:rPr lang="da-DK" sz="4000" b="1" i="1" dirty="0">
                <a:solidFill>
                  <a:schemeClr val="accent2">
                    <a:lumMod val="50000"/>
                  </a:schemeClr>
                </a:solidFill>
              </a:rPr>
              <a:t>træffe valg </a:t>
            </a:r>
            <a:r>
              <a:rPr lang="da-DK" i="1" dirty="0"/>
              <a:t>på et godt og informeret grundlag.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56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  <a:r>
              <a:rPr lang="da-DK" sz="48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Postkort på opslagstavlen</a:t>
            </a:r>
            <a:r>
              <a:rPr lang="da-DK" sz="4800" b="1" dirty="0">
                <a:solidFill>
                  <a:schemeClr val="accent2">
                    <a:lumMod val="50000"/>
                  </a:schemeClr>
                </a:solidFill>
              </a:rPr>
              <a:t>……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980695"/>
            <a:ext cx="10515600" cy="435133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1056409" y="1773451"/>
            <a:ext cx="2540000" cy="17698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accent1">
                    <a:lumMod val="75000"/>
                  </a:schemeClr>
                </a:solidFill>
              </a:rPr>
              <a:t>August</a:t>
            </a:r>
          </a:p>
          <a:p>
            <a:pPr algn="ctr"/>
            <a:r>
              <a:rPr lang="da-DK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Intro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Foreløbig plan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Hvor sikker er jeg ( 1- 10)</a:t>
            </a:r>
          </a:p>
        </p:txBody>
      </p:sp>
      <p:sp>
        <p:nvSpPr>
          <p:cNvPr id="5" name="Afrundet rektangel 4"/>
          <p:cNvSpPr/>
          <p:nvPr/>
        </p:nvSpPr>
        <p:spPr>
          <a:xfrm>
            <a:off x="4514274" y="1523999"/>
            <a:ext cx="3696854" cy="20193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da-DK" sz="2400" b="1" dirty="0">
                <a:solidFill>
                  <a:schemeClr val="accent4">
                    <a:lumMod val="50000"/>
                  </a:schemeClr>
                </a:solidFill>
              </a:rPr>
              <a:t>Oktober</a:t>
            </a:r>
          </a:p>
          <a:p>
            <a:pPr algn="ctr"/>
            <a:r>
              <a:rPr lang="da-DK" sz="2000" dirty="0">
                <a:solidFill>
                  <a:srgbClr val="FF0000"/>
                </a:solidFill>
                <a:latin typeface="Arial Black" panose="020B0A04020102020204" pitchFamily="34" charset="0"/>
              </a:rPr>
              <a:t>Karriereveje</a:t>
            </a:r>
          </a:p>
          <a:p>
            <a:r>
              <a:rPr lang="da-DK" b="1" dirty="0">
                <a:solidFill>
                  <a:srgbClr val="FF0000"/>
                </a:solidFill>
              </a:rPr>
              <a:t>Erhvervsmesse/virksomhedsbesøg</a:t>
            </a:r>
          </a:p>
          <a:p>
            <a:r>
              <a:rPr lang="da-DK" dirty="0">
                <a:solidFill>
                  <a:schemeClr val="accent4">
                    <a:lumMod val="50000"/>
                  </a:schemeClr>
                </a:solidFill>
              </a:rPr>
              <a:t>Hvilke ”veje” har jeg mødt?</a:t>
            </a:r>
          </a:p>
          <a:p>
            <a:r>
              <a:rPr lang="da-DK" dirty="0">
                <a:solidFill>
                  <a:schemeClr val="accent4">
                    <a:lumMod val="50000"/>
                  </a:schemeClr>
                </a:solidFill>
              </a:rPr>
              <a:t>Hvordan kan jeg spejle mig?</a:t>
            </a:r>
          </a:p>
          <a:p>
            <a:r>
              <a:rPr lang="da-DK" dirty="0">
                <a:solidFill>
                  <a:schemeClr val="accent4">
                    <a:lumMod val="50000"/>
                  </a:schemeClr>
                </a:solidFill>
              </a:rPr>
              <a:t>God råd til mig selv</a:t>
            </a:r>
          </a:p>
          <a:p>
            <a:pPr algn="ctr"/>
            <a:endParaRPr lang="da-D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Afrundet rektangel 5"/>
          <p:cNvSpPr/>
          <p:nvPr/>
        </p:nvSpPr>
        <p:spPr>
          <a:xfrm>
            <a:off x="138545" y="4033908"/>
            <a:ext cx="4375729" cy="2017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a-DK" sz="2400" b="1" dirty="0">
                <a:solidFill>
                  <a:schemeClr val="accent2">
                    <a:lumMod val="75000"/>
                  </a:schemeClr>
                </a:solidFill>
              </a:rPr>
              <a:t>September</a:t>
            </a:r>
          </a:p>
          <a:p>
            <a:r>
              <a:rPr lang="da-DK" dirty="0">
                <a:solidFill>
                  <a:srgbClr val="FF0000"/>
                </a:solidFill>
                <a:latin typeface="Arial Black" panose="020B0A04020102020204" pitchFamily="34" charset="0"/>
              </a:rPr>
              <a:t>Viden om ungdomsuddannelser</a:t>
            </a:r>
          </a:p>
          <a:p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Hvad er jeg sikker på?</a:t>
            </a:r>
          </a:p>
          <a:p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Hvad er jeg i tvivl om?</a:t>
            </a:r>
          </a:p>
          <a:p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8686800" y="2022296"/>
            <a:ext cx="3263900" cy="15424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2">
                    <a:lumMod val="75000"/>
                  </a:schemeClr>
                </a:solidFill>
              </a:rPr>
              <a:t>Januar</a:t>
            </a:r>
            <a:endParaRPr lang="da-DK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da-DK" dirty="0">
                <a:solidFill>
                  <a:srgbClr val="FF0000"/>
                </a:solidFill>
                <a:latin typeface="Arial Black" panose="020B0A04020102020204" pitchFamily="34" charset="0"/>
              </a:rPr>
              <a:t>Optagelse.dk – Elevplan</a:t>
            </a:r>
          </a:p>
          <a:p>
            <a:pPr algn="ctr"/>
            <a:r>
              <a:rPr lang="da-DK" dirty="0">
                <a:solidFill>
                  <a:schemeClr val="tx2">
                    <a:lumMod val="75000"/>
                  </a:schemeClr>
                </a:solidFill>
              </a:rPr>
              <a:t>Afrapporteringsskema</a:t>
            </a:r>
          </a:p>
        </p:txBody>
      </p:sp>
      <p:sp>
        <p:nvSpPr>
          <p:cNvPr id="8" name="Rektangel 7"/>
          <p:cNvSpPr/>
          <p:nvPr/>
        </p:nvSpPr>
        <p:spPr>
          <a:xfrm>
            <a:off x="4797136" y="4033908"/>
            <a:ext cx="3131129" cy="20597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accent6">
                    <a:lumMod val="50000"/>
                  </a:schemeClr>
                </a:solidFill>
              </a:rPr>
              <a:t>November</a:t>
            </a:r>
          </a:p>
          <a:p>
            <a:pPr algn="ctr"/>
            <a:r>
              <a:rPr lang="da-DK" dirty="0">
                <a:solidFill>
                  <a:srgbClr val="FF0000"/>
                </a:solidFill>
                <a:latin typeface="Arial Black" panose="020B0A04020102020204" pitchFamily="34" charset="0"/>
              </a:rPr>
              <a:t>10.Kl OSO/brobygning</a:t>
            </a:r>
          </a:p>
          <a:p>
            <a:pPr algn="ctr"/>
            <a:r>
              <a:rPr lang="da-DK" dirty="0">
                <a:solidFill>
                  <a:schemeClr val="accent6">
                    <a:lumMod val="50000"/>
                  </a:schemeClr>
                </a:solidFill>
              </a:rPr>
              <a:t>Hvad er jeg sikker på?</a:t>
            </a:r>
          </a:p>
          <a:p>
            <a:pPr algn="ctr"/>
            <a:r>
              <a:rPr lang="da-DK" dirty="0">
                <a:solidFill>
                  <a:schemeClr val="accent6">
                    <a:lumMod val="50000"/>
                  </a:schemeClr>
                </a:solidFill>
              </a:rPr>
              <a:t>Hvad er jeg i tvivl om?</a:t>
            </a:r>
          </a:p>
        </p:txBody>
      </p:sp>
      <p:sp>
        <p:nvSpPr>
          <p:cNvPr id="9" name="Afrundet rektangel 8"/>
          <p:cNvSpPr/>
          <p:nvPr/>
        </p:nvSpPr>
        <p:spPr>
          <a:xfrm>
            <a:off x="8388928" y="4033908"/>
            <a:ext cx="3664527" cy="169949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accent2">
                    <a:lumMod val="50000"/>
                  </a:schemeClr>
                </a:solidFill>
              </a:rPr>
              <a:t>Maj -  juni</a:t>
            </a:r>
          </a:p>
          <a:p>
            <a:pPr algn="ctr"/>
            <a:r>
              <a:rPr lang="da-DK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Fremtid</a:t>
            </a:r>
          </a:p>
          <a:p>
            <a:pPr algn="ctr"/>
            <a:r>
              <a:rPr lang="da-DK" dirty="0">
                <a:solidFill>
                  <a:schemeClr val="accent2">
                    <a:lumMod val="50000"/>
                  </a:schemeClr>
                </a:solidFill>
              </a:rPr>
              <a:t>Hvordan bringer jeg mit efterskoleår med mig?</a:t>
            </a:r>
          </a:p>
          <a:p>
            <a:pPr algn="ctr"/>
            <a:r>
              <a:rPr lang="da-DK" dirty="0">
                <a:solidFill>
                  <a:schemeClr val="accent2">
                    <a:lumMod val="50000"/>
                  </a:schemeClr>
                </a:solidFill>
              </a:rPr>
              <a:t>Hvad gør jeg første skoledag?</a:t>
            </a:r>
          </a:p>
        </p:txBody>
      </p:sp>
    </p:spTree>
    <p:extLst>
      <p:ext uri="{BB962C8B-B14F-4D97-AF65-F5344CB8AC3E}">
        <p14:creationId xmlns:p14="http://schemas.microsoft.com/office/powerpoint/2010/main" val="25361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900" y="365125"/>
            <a:ext cx="10883900" cy="1325563"/>
          </a:xfrm>
        </p:spPr>
        <p:txBody>
          <a:bodyPr/>
          <a:lstStyle/>
          <a:p>
            <a:r>
              <a:rPr lang="da-DK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Integreret vejledning på Ågård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69900" y="1825625"/>
            <a:ext cx="4191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3800" b="1" dirty="0">
                <a:solidFill>
                  <a:schemeClr val="accent2">
                    <a:lumMod val="50000"/>
                  </a:schemeClr>
                </a:solidFill>
              </a:rPr>
              <a:t>Vejledningsfokus</a:t>
            </a:r>
          </a:p>
          <a:p>
            <a:r>
              <a:rPr lang="da-DK" dirty="0"/>
              <a:t>Fælles timer</a:t>
            </a:r>
          </a:p>
          <a:p>
            <a:r>
              <a:rPr lang="da-DK" dirty="0"/>
              <a:t>Samtaler</a:t>
            </a:r>
          </a:p>
          <a:p>
            <a:r>
              <a:rPr lang="da-DK" dirty="0"/>
              <a:t>Forældreerhvervsmesse</a:t>
            </a:r>
          </a:p>
          <a:p>
            <a:r>
              <a:rPr lang="da-DK" dirty="0"/>
              <a:t>Alle veje fører til fremtiden…</a:t>
            </a:r>
          </a:p>
          <a:p>
            <a:r>
              <a:rPr lang="da-DK" dirty="0"/>
              <a:t>Ung til ung vejledning</a:t>
            </a:r>
          </a:p>
          <a:p>
            <a:pPr marL="0" indent="0">
              <a:buNone/>
            </a:pPr>
            <a:r>
              <a:rPr lang="da-DK" dirty="0"/>
              <a:t>    – besøg af tidligere elever</a:t>
            </a:r>
          </a:p>
          <a:p>
            <a:r>
              <a:rPr lang="da-DK" dirty="0"/>
              <a:t>OSO – erhvervsrollespil</a:t>
            </a:r>
          </a:p>
          <a:p>
            <a:r>
              <a:rPr lang="da-DK" dirty="0"/>
              <a:t>Brobygning</a:t>
            </a:r>
          </a:p>
          <a:p>
            <a:r>
              <a:rPr lang="da-DK" dirty="0"/>
              <a:t>Vejledermappen</a:t>
            </a:r>
          </a:p>
          <a:p>
            <a:r>
              <a:rPr lang="da-DK" dirty="0"/>
              <a:t>……….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49800" y="1825625"/>
            <a:ext cx="3403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3800" b="1" dirty="0">
                <a:solidFill>
                  <a:schemeClr val="accent2">
                    <a:lumMod val="50000"/>
                  </a:schemeClr>
                </a:solidFill>
              </a:rPr>
              <a:t>Fælles fokus</a:t>
            </a:r>
          </a:p>
          <a:p>
            <a:r>
              <a:rPr lang="da-DK" dirty="0" err="1"/>
              <a:t>Mindset</a:t>
            </a:r>
            <a:r>
              <a:rPr lang="da-DK" dirty="0"/>
              <a:t> baseret undervisning</a:t>
            </a:r>
          </a:p>
          <a:p>
            <a:r>
              <a:rPr lang="da-DK" dirty="0"/>
              <a:t>Studiekompetencer</a:t>
            </a:r>
          </a:p>
          <a:p>
            <a:r>
              <a:rPr lang="da-DK" dirty="0"/>
              <a:t>Medborgerskab</a:t>
            </a:r>
          </a:p>
          <a:p>
            <a:r>
              <a:rPr lang="da-DK" dirty="0"/>
              <a:t>Danskopgave</a:t>
            </a:r>
          </a:p>
          <a:p>
            <a:r>
              <a:rPr lang="da-DK" dirty="0"/>
              <a:t>Matematik i  arbejde og uddannelse</a:t>
            </a:r>
          </a:p>
          <a:p>
            <a:r>
              <a:rPr lang="da-DK" dirty="0"/>
              <a:t>……….</a:t>
            </a:r>
          </a:p>
          <a:p>
            <a:r>
              <a:rPr lang="da-DK" dirty="0"/>
              <a:t>……….</a:t>
            </a:r>
          </a:p>
          <a:p>
            <a:endParaRPr lang="da-DK" dirty="0"/>
          </a:p>
        </p:txBody>
      </p:sp>
      <p:pic>
        <p:nvPicPr>
          <p:cNvPr id="4098" name="Picture 2" descr="Billedresultat for integreret vejled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4" y="1358900"/>
            <a:ext cx="2955925" cy="49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9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8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Kontekstfaktorer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5071" y="1690688"/>
            <a:ext cx="10679422" cy="4595811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Struktur</a:t>
            </a:r>
          </a:p>
          <a:p>
            <a:r>
              <a:rPr lang="da-DK" dirty="0"/>
              <a:t>Sammenhæng</a:t>
            </a:r>
          </a:p>
          <a:p>
            <a:r>
              <a:rPr lang="da-DK" dirty="0"/>
              <a:t>Fælles retning/praksis</a:t>
            </a:r>
          </a:p>
          <a:p>
            <a:r>
              <a:rPr lang="da-DK" dirty="0"/>
              <a:t>Samarbejde</a:t>
            </a:r>
          </a:p>
          <a:p>
            <a:r>
              <a:rPr lang="da-DK" dirty="0"/>
              <a:t>Tydelig ledelse</a:t>
            </a:r>
          </a:p>
          <a:p>
            <a:r>
              <a:rPr lang="da-DK" dirty="0"/>
              <a:t>Fælles sprog</a:t>
            </a:r>
          </a:p>
          <a:p>
            <a:r>
              <a:rPr lang="da-DK" dirty="0"/>
              <a:t>Kultur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b="1" dirty="0">
                <a:solidFill>
                  <a:schemeClr val="accent2">
                    <a:lumMod val="50000"/>
                  </a:schemeClr>
                </a:solidFill>
              </a:rPr>
              <a:t>Vejledning er en synlig og vigtig  del af dannelsesprocessen</a:t>
            </a:r>
          </a:p>
        </p:txBody>
      </p:sp>
      <p:pic>
        <p:nvPicPr>
          <p:cNvPr id="1026" name="Picture 2" descr="Billedresultat for sammenhÃ¦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60" y="2122488"/>
            <a:ext cx="5711827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365125"/>
            <a:ext cx="10464800" cy="1325563"/>
          </a:xfrm>
        </p:spPr>
        <p:txBody>
          <a:bodyPr>
            <a:normAutofit/>
          </a:bodyPr>
          <a:lstStyle/>
          <a:p>
            <a:r>
              <a:rPr lang="da-DK" sz="5400" b="1" dirty="0">
                <a:solidFill>
                  <a:schemeClr val="accent2">
                    <a:lumMod val="50000"/>
                  </a:schemeClr>
                </a:solidFill>
              </a:rPr>
              <a:t>Gode råd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82750"/>
            <a:ext cx="10515600" cy="4351338"/>
          </a:xfrm>
        </p:spPr>
        <p:txBody>
          <a:bodyPr/>
          <a:lstStyle/>
          <a:p>
            <a:r>
              <a:rPr lang="da-DK" dirty="0"/>
              <a:t>Kast lys på  din praksis – hvad gør  du  allerede?</a:t>
            </a:r>
          </a:p>
          <a:p>
            <a:r>
              <a:rPr lang="da-DK" dirty="0"/>
              <a:t>Vær opmærksom på dine spørgsmål</a:t>
            </a:r>
          </a:p>
          <a:p>
            <a:pPr marL="0" indent="0">
              <a:buNone/>
            </a:pPr>
            <a:r>
              <a:rPr lang="da-DK" dirty="0"/>
              <a:t> – forskellige spørgsmål skaber forskellige refleksionsmuligheder</a:t>
            </a:r>
          </a:p>
          <a:p>
            <a:r>
              <a:rPr lang="da-DK" dirty="0"/>
              <a:t>Skab sammenhæng</a:t>
            </a:r>
          </a:p>
          <a:p>
            <a:r>
              <a:rPr lang="da-DK" dirty="0"/>
              <a:t>Vær opmærksom på rum for vejledning</a:t>
            </a:r>
          </a:p>
          <a:p>
            <a:endParaRPr lang="da-DK" dirty="0"/>
          </a:p>
        </p:txBody>
      </p:sp>
      <p:pic>
        <p:nvPicPr>
          <p:cNvPr id="3074" name="Picture 2" descr="Billedresultat for lommelyg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85641"/>
            <a:ext cx="20796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ret bill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1" y="3224079"/>
            <a:ext cx="4622800" cy="31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ledresultat for rÃ¸d trÃ¥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67" y="4533900"/>
            <a:ext cx="4911468" cy="18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0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Hvilken vej skal din skole?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Relateret bill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39" y="2021880"/>
            <a:ext cx="5840283" cy="38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270</Words>
  <Application>Microsoft Macintosh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Rounded MT Bold</vt:lpstr>
      <vt:lpstr>Calibri</vt:lpstr>
      <vt:lpstr>Calibri Light</vt:lpstr>
      <vt:lpstr>Office-tema</vt:lpstr>
      <vt:lpstr>Vejlederkonferencen 2018</vt:lpstr>
      <vt:lpstr>Formålet med Studievalgsportfolio</vt:lpstr>
      <vt:lpstr> Postkort på opslagstavlen……</vt:lpstr>
      <vt:lpstr>Integreret vejledning på Ågård</vt:lpstr>
      <vt:lpstr>Kontekstfaktorer</vt:lpstr>
      <vt:lpstr>Gode råd</vt:lpstr>
      <vt:lpstr>Hvilken vej skal din skole?</vt:lpstr>
    </vt:vector>
  </TitlesOfParts>
  <Company>Master 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vejlederkonferencen</dc:title>
  <dc:creator>Kirsten Storgaard</dc:creator>
  <cp:lastModifiedBy>Lene Balle1</cp:lastModifiedBy>
  <cp:revision>16</cp:revision>
  <cp:lastPrinted>2018-09-16T08:53:59Z</cp:lastPrinted>
  <dcterms:created xsi:type="dcterms:W3CDTF">2018-09-13T08:41:29Z</dcterms:created>
  <dcterms:modified xsi:type="dcterms:W3CDTF">2018-09-16T08:54:04Z</dcterms:modified>
</cp:coreProperties>
</file>