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1096" r:id="rId2"/>
    <p:sldId id="1097" r:id="rId3"/>
    <p:sldId id="295" r:id="rId4"/>
    <p:sldId id="296" r:id="rId5"/>
    <p:sldId id="297" r:id="rId6"/>
    <p:sldId id="360" r:id="rId7"/>
    <p:sldId id="1085" r:id="rId8"/>
    <p:sldId id="1078" r:id="rId9"/>
    <p:sldId id="352" r:id="rId10"/>
    <p:sldId id="353" r:id="rId11"/>
    <p:sldId id="294" r:id="rId12"/>
    <p:sldId id="1098" r:id="rId13"/>
    <p:sldId id="1099" r:id="rId14"/>
    <p:sldId id="304" r:id="rId15"/>
    <p:sldId id="305" r:id="rId16"/>
    <p:sldId id="306" r:id="rId17"/>
    <p:sldId id="872" r:id="rId18"/>
    <p:sldId id="307" r:id="rId19"/>
    <p:sldId id="308" r:id="rId20"/>
    <p:sldId id="310" r:id="rId21"/>
    <p:sldId id="311" r:id="rId22"/>
    <p:sldId id="1100" r:id="rId23"/>
    <p:sldId id="1110" r:id="rId24"/>
    <p:sldId id="1111" r:id="rId25"/>
    <p:sldId id="312" r:id="rId26"/>
    <p:sldId id="663" r:id="rId27"/>
    <p:sldId id="1073" r:id="rId28"/>
    <p:sldId id="1083" r:id="rId29"/>
    <p:sldId id="313" r:id="rId30"/>
    <p:sldId id="314" r:id="rId31"/>
    <p:sldId id="315" r:id="rId32"/>
    <p:sldId id="316" r:id="rId33"/>
    <p:sldId id="317" r:id="rId34"/>
    <p:sldId id="391" r:id="rId35"/>
    <p:sldId id="1094" r:id="rId36"/>
    <p:sldId id="319" r:id="rId37"/>
    <p:sldId id="321" r:id="rId38"/>
    <p:sldId id="322" r:id="rId39"/>
    <p:sldId id="323" r:id="rId40"/>
    <p:sldId id="324" r:id="rId41"/>
    <p:sldId id="325" r:id="rId42"/>
    <p:sldId id="1112" r:id="rId43"/>
    <p:sldId id="327" r:id="rId44"/>
    <p:sldId id="398" r:id="rId45"/>
    <p:sldId id="399" r:id="rId46"/>
    <p:sldId id="340" r:id="rId47"/>
    <p:sldId id="341" r:id="rId48"/>
    <p:sldId id="342" r:id="rId49"/>
    <p:sldId id="343" r:id="rId50"/>
    <p:sldId id="344" r:id="rId51"/>
    <p:sldId id="345" r:id="rId52"/>
    <p:sldId id="346" r:id="rId53"/>
    <p:sldId id="350" r:id="rId54"/>
    <p:sldId id="330" r:id="rId55"/>
    <p:sldId id="331" r:id="rId56"/>
    <p:sldId id="334" r:id="rId57"/>
    <p:sldId id="335" r:id="rId58"/>
    <p:sldId id="336" r:id="rId59"/>
    <p:sldId id="337" r:id="rId60"/>
    <p:sldId id="333" r:id="rId61"/>
    <p:sldId id="1092" r:id="rId62"/>
    <p:sldId id="1086" r:id="rId63"/>
    <p:sldId id="1087" r:id="rId64"/>
    <p:sldId id="369" r:id="rId65"/>
    <p:sldId id="338" r:id="rId66"/>
    <p:sldId id="1013" r:id="rId67"/>
    <p:sldId id="1072" r:id="rId6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690" autoAdjust="0"/>
  </p:normalViewPr>
  <p:slideViewPr>
    <p:cSldViewPr snapToGrid="0">
      <p:cViewPr varScale="1">
        <p:scale>
          <a:sx n="59" d="100"/>
          <a:sy n="59" d="100"/>
        </p:scale>
        <p:origin x="91" y="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C5FEE-0FF5-4608-874D-6C3BFF9DE329}" type="doc">
      <dgm:prSet loTypeId="urn:microsoft.com/office/officeart/2009/3/layout/HorizontalOrganizationChart" loCatId="hierarchy" qsTypeId="urn:microsoft.com/office/officeart/2005/8/quickstyle/simple2" qsCatId="simple" csTypeId="urn:microsoft.com/office/officeart/2005/8/colors/accent2_2" csCatId="accent2"/>
      <dgm:spPr/>
      <dgm:t>
        <a:bodyPr/>
        <a:lstStyle/>
        <a:p>
          <a:endParaRPr lang="en-US"/>
        </a:p>
      </dgm:t>
    </dgm:pt>
    <dgm:pt modelId="{1E24C8FC-F1FE-4013-ABE8-C4804330D397}">
      <dgm:prSet/>
      <dgm:spPr/>
      <dgm:t>
        <a:bodyPr/>
        <a:lstStyle/>
        <a:p>
          <a:r>
            <a:rPr lang="da-DK"/>
            <a:t>Mod</a:t>
          </a:r>
          <a:endParaRPr lang="en-US"/>
        </a:p>
      </dgm:t>
    </dgm:pt>
    <dgm:pt modelId="{5D66431F-FB05-4256-863E-5C2D96BEF2E9}" type="parTrans" cxnId="{AF1B90E0-5D94-451F-ADB0-73A932C99E5E}">
      <dgm:prSet/>
      <dgm:spPr/>
      <dgm:t>
        <a:bodyPr/>
        <a:lstStyle/>
        <a:p>
          <a:endParaRPr lang="en-US"/>
        </a:p>
      </dgm:t>
    </dgm:pt>
    <dgm:pt modelId="{4E8B29B6-A78C-4CE2-9C99-65D3B018E72B}" type="sibTrans" cxnId="{AF1B90E0-5D94-451F-ADB0-73A932C99E5E}">
      <dgm:prSet/>
      <dgm:spPr/>
      <dgm:t>
        <a:bodyPr/>
        <a:lstStyle/>
        <a:p>
          <a:endParaRPr lang="en-US"/>
        </a:p>
      </dgm:t>
    </dgm:pt>
    <dgm:pt modelId="{957C9A32-FEBD-4B89-AC22-76F2CF52BCD3}">
      <dgm:prSet/>
      <dgm:spPr/>
      <dgm:t>
        <a:bodyPr/>
        <a:lstStyle/>
        <a:p>
          <a:r>
            <a:rPr lang="da-DK"/>
            <a:t>Nysgerrighed/det eksperimenternede</a:t>
          </a:r>
          <a:endParaRPr lang="en-US"/>
        </a:p>
      </dgm:t>
    </dgm:pt>
    <dgm:pt modelId="{7DCFBF83-69CE-491F-B34D-572408D32D3B}" type="parTrans" cxnId="{27A4B877-644E-4C08-95D1-6970400C6463}">
      <dgm:prSet/>
      <dgm:spPr/>
      <dgm:t>
        <a:bodyPr/>
        <a:lstStyle/>
        <a:p>
          <a:endParaRPr lang="en-US"/>
        </a:p>
      </dgm:t>
    </dgm:pt>
    <dgm:pt modelId="{4A10FD43-D898-4BFD-9F1F-07E25A3C0756}" type="sibTrans" cxnId="{27A4B877-644E-4C08-95D1-6970400C6463}">
      <dgm:prSet/>
      <dgm:spPr/>
      <dgm:t>
        <a:bodyPr/>
        <a:lstStyle/>
        <a:p>
          <a:endParaRPr lang="en-US"/>
        </a:p>
      </dgm:t>
    </dgm:pt>
    <dgm:pt modelId="{6C9A156A-AFC2-4F7C-830C-242B4705B43F}">
      <dgm:prSet/>
      <dgm:spPr/>
      <dgm:t>
        <a:bodyPr/>
        <a:lstStyle/>
        <a:p>
          <a:r>
            <a:rPr lang="da-DK"/>
            <a:t>Udvikling frem for præstation</a:t>
          </a:r>
          <a:endParaRPr lang="en-US"/>
        </a:p>
      </dgm:t>
    </dgm:pt>
    <dgm:pt modelId="{201D4CFD-6CB4-4D8C-8676-8343B42CB448}" type="parTrans" cxnId="{9FFD25CA-EB69-4E3B-ACF8-0A78DA67D6B9}">
      <dgm:prSet/>
      <dgm:spPr/>
      <dgm:t>
        <a:bodyPr/>
        <a:lstStyle/>
        <a:p>
          <a:endParaRPr lang="en-US"/>
        </a:p>
      </dgm:t>
    </dgm:pt>
    <dgm:pt modelId="{E6606F83-239C-46F6-9096-9A5AD3978320}" type="sibTrans" cxnId="{9FFD25CA-EB69-4E3B-ACF8-0A78DA67D6B9}">
      <dgm:prSet/>
      <dgm:spPr/>
      <dgm:t>
        <a:bodyPr/>
        <a:lstStyle/>
        <a:p>
          <a:endParaRPr lang="en-US"/>
        </a:p>
      </dgm:t>
    </dgm:pt>
    <dgm:pt modelId="{115A9610-ED7A-4CC7-B997-C82BEFFBFC93}">
      <dgm:prSet/>
      <dgm:spPr/>
      <dgm:t>
        <a:bodyPr/>
        <a:lstStyle/>
        <a:p>
          <a:r>
            <a:rPr lang="da-DK"/>
            <a:t>Vi gør ting sammen……</a:t>
          </a:r>
          <a:endParaRPr lang="en-US"/>
        </a:p>
      </dgm:t>
    </dgm:pt>
    <dgm:pt modelId="{D9E21456-C2AE-44C8-8945-7475FADB30C1}" type="parTrans" cxnId="{609CEFA4-85E7-4CBC-A7B8-3BB7B138C432}">
      <dgm:prSet/>
      <dgm:spPr/>
      <dgm:t>
        <a:bodyPr/>
        <a:lstStyle/>
        <a:p>
          <a:endParaRPr lang="en-US"/>
        </a:p>
      </dgm:t>
    </dgm:pt>
    <dgm:pt modelId="{67C948AA-9654-465F-A32F-DA10C10A8DB6}" type="sibTrans" cxnId="{609CEFA4-85E7-4CBC-A7B8-3BB7B138C432}">
      <dgm:prSet/>
      <dgm:spPr/>
      <dgm:t>
        <a:bodyPr/>
        <a:lstStyle/>
        <a:p>
          <a:endParaRPr lang="en-US"/>
        </a:p>
      </dgm:t>
    </dgm:pt>
    <dgm:pt modelId="{858DAEB4-FC96-4C55-A2F4-27A81C4B529B}" type="pres">
      <dgm:prSet presAssocID="{E15C5FEE-0FF5-4608-874D-6C3BFF9DE329}" presName="hierChild1" presStyleCnt="0">
        <dgm:presLayoutVars>
          <dgm:orgChart val="1"/>
          <dgm:chPref val="1"/>
          <dgm:dir/>
          <dgm:animOne val="branch"/>
          <dgm:animLvl val="lvl"/>
          <dgm:resizeHandles/>
        </dgm:presLayoutVars>
      </dgm:prSet>
      <dgm:spPr/>
    </dgm:pt>
    <dgm:pt modelId="{411CFEDF-1BA4-4B01-B1E1-8DDE788C5E6A}" type="pres">
      <dgm:prSet presAssocID="{1E24C8FC-F1FE-4013-ABE8-C4804330D397}" presName="hierRoot1" presStyleCnt="0">
        <dgm:presLayoutVars>
          <dgm:hierBranch val="init"/>
        </dgm:presLayoutVars>
      </dgm:prSet>
      <dgm:spPr/>
    </dgm:pt>
    <dgm:pt modelId="{AAC364A8-0908-4A97-A1A9-6280877334EB}" type="pres">
      <dgm:prSet presAssocID="{1E24C8FC-F1FE-4013-ABE8-C4804330D397}" presName="rootComposite1" presStyleCnt="0"/>
      <dgm:spPr/>
    </dgm:pt>
    <dgm:pt modelId="{FEC2E776-1567-44D9-9CE2-3AF66E8E0B49}" type="pres">
      <dgm:prSet presAssocID="{1E24C8FC-F1FE-4013-ABE8-C4804330D397}" presName="rootText1" presStyleLbl="node0" presStyleIdx="0" presStyleCnt="4">
        <dgm:presLayoutVars>
          <dgm:chPref val="3"/>
        </dgm:presLayoutVars>
      </dgm:prSet>
      <dgm:spPr/>
    </dgm:pt>
    <dgm:pt modelId="{74184824-6749-422F-83A5-D3D220064800}" type="pres">
      <dgm:prSet presAssocID="{1E24C8FC-F1FE-4013-ABE8-C4804330D397}" presName="rootConnector1" presStyleLbl="node1" presStyleIdx="0" presStyleCnt="0"/>
      <dgm:spPr/>
    </dgm:pt>
    <dgm:pt modelId="{70D46494-861F-449B-8CE0-1B75FD60D375}" type="pres">
      <dgm:prSet presAssocID="{1E24C8FC-F1FE-4013-ABE8-C4804330D397}" presName="hierChild2" presStyleCnt="0"/>
      <dgm:spPr/>
    </dgm:pt>
    <dgm:pt modelId="{2F0453B1-0816-4ACA-B092-C9AA21C93610}" type="pres">
      <dgm:prSet presAssocID="{1E24C8FC-F1FE-4013-ABE8-C4804330D397}" presName="hierChild3" presStyleCnt="0"/>
      <dgm:spPr/>
    </dgm:pt>
    <dgm:pt modelId="{6E1732BE-659C-4F54-A3F3-0E6E3C26E612}" type="pres">
      <dgm:prSet presAssocID="{957C9A32-FEBD-4B89-AC22-76F2CF52BCD3}" presName="hierRoot1" presStyleCnt="0">
        <dgm:presLayoutVars>
          <dgm:hierBranch val="init"/>
        </dgm:presLayoutVars>
      </dgm:prSet>
      <dgm:spPr/>
    </dgm:pt>
    <dgm:pt modelId="{6045B3FC-BE16-4D47-8634-C85642432ABE}" type="pres">
      <dgm:prSet presAssocID="{957C9A32-FEBD-4B89-AC22-76F2CF52BCD3}" presName="rootComposite1" presStyleCnt="0"/>
      <dgm:spPr/>
    </dgm:pt>
    <dgm:pt modelId="{94288C5D-C42F-49CD-9099-FF5864B8BA10}" type="pres">
      <dgm:prSet presAssocID="{957C9A32-FEBD-4B89-AC22-76F2CF52BCD3}" presName="rootText1" presStyleLbl="node0" presStyleIdx="1" presStyleCnt="4">
        <dgm:presLayoutVars>
          <dgm:chPref val="3"/>
        </dgm:presLayoutVars>
      </dgm:prSet>
      <dgm:spPr/>
    </dgm:pt>
    <dgm:pt modelId="{BD0A1538-7AA5-4A56-9154-F50605A8F84B}" type="pres">
      <dgm:prSet presAssocID="{957C9A32-FEBD-4B89-AC22-76F2CF52BCD3}" presName="rootConnector1" presStyleLbl="node1" presStyleIdx="0" presStyleCnt="0"/>
      <dgm:spPr/>
    </dgm:pt>
    <dgm:pt modelId="{940EED5E-B233-43F6-B75F-945C2FE6199D}" type="pres">
      <dgm:prSet presAssocID="{957C9A32-FEBD-4B89-AC22-76F2CF52BCD3}" presName="hierChild2" presStyleCnt="0"/>
      <dgm:spPr/>
    </dgm:pt>
    <dgm:pt modelId="{66B31CA8-087F-4C3A-9692-78F7423359A3}" type="pres">
      <dgm:prSet presAssocID="{957C9A32-FEBD-4B89-AC22-76F2CF52BCD3}" presName="hierChild3" presStyleCnt="0"/>
      <dgm:spPr/>
    </dgm:pt>
    <dgm:pt modelId="{B72BF6B5-E669-4CA4-8324-DCD99BF5948A}" type="pres">
      <dgm:prSet presAssocID="{6C9A156A-AFC2-4F7C-830C-242B4705B43F}" presName="hierRoot1" presStyleCnt="0">
        <dgm:presLayoutVars>
          <dgm:hierBranch val="init"/>
        </dgm:presLayoutVars>
      </dgm:prSet>
      <dgm:spPr/>
    </dgm:pt>
    <dgm:pt modelId="{39EAB0E2-CFA9-47C4-BCDA-4E527FF49CCC}" type="pres">
      <dgm:prSet presAssocID="{6C9A156A-AFC2-4F7C-830C-242B4705B43F}" presName="rootComposite1" presStyleCnt="0"/>
      <dgm:spPr/>
    </dgm:pt>
    <dgm:pt modelId="{2581110D-9453-48B2-9158-88F691805F4C}" type="pres">
      <dgm:prSet presAssocID="{6C9A156A-AFC2-4F7C-830C-242B4705B43F}" presName="rootText1" presStyleLbl="node0" presStyleIdx="2" presStyleCnt="4">
        <dgm:presLayoutVars>
          <dgm:chPref val="3"/>
        </dgm:presLayoutVars>
      </dgm:prSet>
      <dgm:spPr/>
    </dgm:pt>
    <dgm:pt modelId="{684E4FDE-2449-47B3-B5F9-54319E9422AE}" type="pres">
      <dgm:prSet presAssocID="{6C9A156A-AFC2-4F7C-830C-242B4705B43F}" presName="rootConnector1" presStyleLbl="node1" presStyleIdx="0" presStyleCnt="0"/>
      <dgm:spPr/>
    </dgm:pt>
    <dgm:pt modelId="{29C78019-E1EC-4C44-8CCD-5156ECC8E245}" type="pres">
      <dgm:prSet presAssocID="{6C9A156A-AFC2-4F7C-830C-242B4705B43F}" presName="hierChild2" presStyleCnt="0"/>
      <dgm:spPr/>
    </dgm:pt>
    <dgm:pt modelId="{BFD6194B-5F1B-474E-9563-E60FCACE4127}" type="pres">
      <dgm:prSet presAssocID="{6C9A156A-AFC2-4F7C-830C-242B4705B43F}" presName="hierChild3" presStyleCnt="0"/>
      <dgm:spPr/>
    </dgm:pt>
    <dgm:pt modelId="{8D493447-CA9B-40B0-913A-125E512F63A6}" type="pres">
      <dgm:prSet presAssocID="{115A9610-ED7A-4CC7-B997-C82BEFFBFC93}" presName="hierRoot1" presStyleCnt="0">
        <dgm:presLayoutVars>
          <dgm:hierBranch val="init"/>
        </dgm:presLayoutVars>
      </dgm:prSet>
      <dgm:spPr/>
    </dgm:pt>
    <dgm:pt modelId="{1A3CB28A-3B92-4EC7-819D-07836169D878}" type="pres">
      <dgm:prSet presAssocID="{115A9610-ED7A-4CC7-B997-C82BEFFBFC93}" presName="rootComposite1" presStyleCnt="0"/>
      <dgm:spPr/>
    </dgm:pt>
    <dgm:pt modelId="{A175E3A9-5A97-4F45-9077-637011FAE3C5}" type="pres">
      <dgm:prSet presAssocID="{115A9610-ED7A-4CC7-B997-C82BEFFBFC93}" presName="rootText1" presStyleLbl="node0" presStyleIdx="3" presStyleCnt="4">
        <dgm:presLayoutVars>
          <dgm:chPref val="3"/>
        </dgm:presLayoutVars>
      </dgm:prSet>
      <dgm:spPr/>
    </dgm:pt>
    <dgm:pt modelId="{452638D9-144F-492A-9910-76463E523065}" type="pres">
      <dgm:prSet presAssocID="{115A9610-ED7A-4CC7-B997-C82BEFFBFC93}" presName="rootConnector1" presStyleLbl="node1" presStyleIdx="0" presStyleCnt="0"/>
      <dgm:spPr/>
    </dgm:pt>
    <dgm:pt modelId="{C929A26E-758F-4EB7-B0B0-79F5494C3867}" type="pres">
      <dgm:prSet presAssocID="{115A9610-ED7A-4CC7-B997-C82BEFFBFC93}" presName="hierChild2" presStyleCnt="0"/>
      <dgm:spPr/>
    </dgm:pt>
    <dgm:pt modelId="{F7E2E183-F3B8-4A8E-9689-E7A07BBD8613}" type="pres">
      <dgm:prSet presAssocID="{115A9610-ED7A-4CC7-B997-C82BEFFBFC93}" presName="hierChild3" presStyleCnt="0"/>
      <dgm:spPr/>
    </dgm:pt>
  </dgm:ptLst>
  <dgm:cxnLst>
    <dgm:cxn modelId="{3455AE0E-8511-4DEC-9D5E-DD170592DA32}" type="presOf" srcId="{957C9A32-FEBD-4B89-AC22-76F2CF52BCD3}" destId="{94288C5D-C42F-49CD-9099-FF5864B8BA10}" srcOrd="0" destOrd="0" presId="urn:microsoft.com/office/officeart/2009/3/layout/HorizontalOrganizationChart"/>
    <dgm:cxn modelId="{247C3C23-E70D-4061-A953-959124DCD247}" type="presOf" srcId="{115A9610-ED7A-4CC7-B997-C82BEFFBFC93}" destId="{A175E3A9-5A97-4F45-9077-637011FAE3C5}" srcOrd="0" destOrd="0" presId="urn:microsoft.com/office/officeart/2009/3/layout/HorizontalOrganizationChart"/>
    <dgm:cxn modelId="{B26DA12C-5DC6-4B9A-9A9F-01333892D2CB}" type="presOf" srcId="{1E24C8FC-F1FE-4013-ABE8-C4804330D397}" destId="{74184824-6749-422F-83A5-D3D220064800}" srcOrd="1" destOrd="0" presId="urn:microsoft.com/office/officeart/2009/3/layout/HorizontalOrganizationChart"/>
    <dgm:cxn modelId="{06E4015F-E967-4AFE-8AE1-BEE23238C5FC}" type="presOf" srcId="{1E24C8FC-F1FE-4013-ABE8-C4804330D397}" destId="{FEC2E776-1567-44D9-9CE2-3AF66E8E0B49}" srcOrd="0" destOrd="0" presId="urn:microsoft.com/office/officeart/2009/3/layout/HorizontalOrganizationChart"/>
    <dgm:cxn modelId="{27A4B877-644E-4C08-95D1-6970400C6463}" srcId="{E15C5FEE-0FF5-4608-874D-6C3BFF9DE329}" destId="{957C9A32-FEBD-4B89-AC22-76F2CF52BCD3}" srcOrd="1" destOrd="0" parTransId="{7DCFBF83-69CE-491F-B34D-572408D32D3B}" sibTransId="{4A10FD43-D898-4BFD-9F1F-07E25A3C0756}"/>
    <dgm:cxn modelId="{18B9BD93-9356-4A10-89D7-A0B88E9150E2}" type="presOf" srcId="{115A9610-ED7A-4CC7-B997-C82BEFFBFC93}" destId="{452638D9-144F-492A-9910-76463E523065}" srcOrd="1" destOrd="0" presId="urn:microsoft.com/office/officeart/2009/3/layout/HorizontalOrganizationChart"/>
    <dgm:cxn modelId="{609CEFA4-85E7-4CBC-A7B8-3BB7B138C432}" srcId="{E15C5FEE-0FF5-4608-874D-6C3BFF9DE329}" destId="{115A9610-ED7A-4CC7-B997-C82BEFFBFC93}" srcOrd="3" destOrd="0" parTransId="{D9E21456-C2AE-44C8-8945-7475FADB30C1}" sibTransId="{67C948AA-9654-465F-A32F-DA10C10A8DB6}"/>
    <dgm:cxn modelId="{95DB43B0-C731-4A86-85B9-97E5FFFE50AE}" type="presOf" srcId="{957C9A32-FEBD-4B89-AC22-76F2CF52BCD3}" destId="{BD0A1538-7AA5-4A56-9154-F50605A8F84B}" srcOrd="1" destOrd="0" presId="urn:microsoft.com/office/officeart/2009/3/layout/HorizontalOrganizationChart"/>
    <dgm:cxn modelId="{9FFD25CA-EB69-4E3B-ACF8-0A78DA67D6B9}" srcId="{E15C5FEE-0FF5-4608-874D-6C3BFF9DE329}" destId="{6C9A156A-AFC2-4F7C-830C-242B4705B43F}" srcOrd="2" destOrd="0" parTransId="{201D4CFD-6CB4-4D8C-8676-8343B42CB448}" sibTransId="{E6606F83-239C-46F6-9096-9A5AD3978320}"/>
    <dgm:cxn modelId="{520430CB-9D92-48EE-85D9-6D36E2F3FE86}" type="presOf" srcId="{E15C5FEE-0FF5-4608-874D-6C3BFF9DE329}" destId="{858DAEB4-FC96-4C55-A2F4-27A81C4B529B}" srcOrd="0" destOrd="0" presId="urn:microsoft.com/office/officeart/2009/3/layout/HorizontalOrganizationChart"/>
    <dgm:cxn modelId="{12AC3BD0-D5C1-4E5E-BB6B-F2917123B137}" type="presOf" srcId="{6C9A156A-AFC2-4F7C-830C-242B4705B43F}" destId="{684E4FDE-2449-47B3-B5F9-54319E9422AE}" srcOrd="1" destOrd="0" presId="urn:microsoft.com/office/officeart/2009/3/layout/HorizontalOrganizationChart"/>
    <dgm:cxn modelId="{AF1B90E0-5D94-451F-ADB0-73A932C99E5E}" srcId="{E15C5FEE-0FF5-4608-874D-6C3BFF9DE329}" destId="{1E24C8FC-F1FE-4013-ABE8-C4804330D397}" srcOrd="0" destOrd="0" parTransId="{5D66431F-FB05-4256-863E-5C2D96BEF2E9}" sibTransId="{4E8B29B6-A78C-4CE2-9C99-65D3B018E72B}"/>
    <dgm:cxn modelId="{01825BF8-459D-402B-A0AA-70D1695C6110}" type="presOf" srcId="{6C9A156A-AFC2-4F7C-830C-242B4705B43F}" destId="{2581110D-9453-48B2-9158-88F691805F4C}" srcOrd="0" destOrd="0" presId="urn:microsoft.com/office/officeart/2009/3/layout/HorizontalOrganizationChart"/>
    <dgm:cxn modelId="{729F1BBF-5130-49BB-B7E9-FEBCCF736289}" type="presParOf" srcId="{858DAEB4-FC96-4C55-A2F4-27A81C4B529B}" destId="{411CFEDF-1BA4-4B01-B1E1-8DDE788C5E6A}" srcOrd="0" destOrd="0" presId="urn:microsoft.com/office/officeart/2009/3/layout/HorizontalOrganizationChart"/>
    <dgm:cxn modelId="{CFA8DE98-F9E9-4A65-8AF4-1C27FC2A19F1}" type="presParOf" srcId="{411CFEDF-1BA4-4B01-B1E1-8DDE788C5E6A}" destId="{AAC364A8-0908-4A97-A1A9-6280877334EB}" srcOrd="0" destOrd="0" presId="urn:microsoft.com/office/officeart/2009/3/layout/HorizontalOrganizationChart"/>
    <dgm:cxn modelId="{398B0F37-68E7-4D30-8B18-DD36E3A898DE}" type="presParOf" srcId="{AAC364A8-0908-4A97-A1A9-6280877334EB}" destId="{FEC2E776-1567-44D9-9CE2-3AF66E8E0B49}" srcOrd="0" destOrd="0" presId="urn:microsoft.com/office/officeart/2009/3/layout/HorizontalOrganizationChart"/>
    <dgm:cxn modelId="{78CEC9A8-AE17-43DA-8006-6A5C52EF4E6B}" type="presParOf" srcId="{AAC364A8-0908-4A97-A1A9-6280877334EB}" destId="{74184824-6749-422F-83A5-D3D220064800}" srcOrd="1" destOrd="0" presId="urn:microsoft.com/office/officeart/2009/3/layout/HorizontalOrganizationChart"/>
    <dgm:cxn modelId="{99ED19B7-E74C-4C84-A3B1-85DC6D181947}" type="presParOf" srcId="{411CFEDF-1BA4-4B01-B1E1-8DDE788C5E6A}" destId="{70D46494-861F-449B-8CE0-1B75FD60D375}" srcOrd="1" destOrd="0" presId="urn:microsoft.com/office/officeart/2009/3/layout/HorizontalOrganizationChart"/>
    <dgm:cxn modelId="{39BCE954-0FCC-4827-8543-E5DAA5FB3A42}" type="presParOf" srcId="{411CFEDF-1BA4-4B01-B1E1-8DDE788C5E6A}" destId="{2F0453B1-0816-4ACA-B092-C9AA21C93610}" srcOrd="2" destOrd="0" presId="urn:microsoft.com/office/officeart/2009/3/layout/HorizontalOrganizationChart"/>
    <dgm:cxn modelId="{22ABA461-C92C-4209-8011-00504F84A965}" type="presParOf" srcId="{858DAEB4-FC96-4C55-A2F4-27A81C4B529B}" destId="{6E1732BE-659C-4F54-A3F3-0E6E3C26E612}" srcOrd="1" destOrd="0" presId="urn:microsoft.com/office/officeart/2009/3/layout/HorizontalOrganizationChart"/>
    <dgm:cxn modelId="{CCF5558E-910D-4FAF-8FBB-91E88D45549E}" type="presParOf" srcId="{6E1732BE-659C-4F54-A3F3-0E6E3C26E612}" destId="{6045B3FC-BE16-4D47-8634-C85642432ABE}" srcOrd="0" destOrd="0" presId="urn:microsoft.com/office/officeart/2009/3/layout/HorizontalOrganizationChart"/>
    <dgm:cxn modelId="{37049564-74D0-48E7-BFC6-66C533E93EF9}" type="presParOf" srcId="{6045B3FC-BE16-4D47-8634-C85642432ABE}" destId="{94288C5D-C42F-49CD-9099-FF5864B8BA10}" srcOrd="0" destOrd="0" presId="urn:microsoft.com/office/officeart/2009/3/layout/HorizontalOrganizationChart"/>
    <dgm:cxn modelId="{65C45668-3422-46F7-9086-8EB98C6CE714}" type="presParOf" srcId="{6045B3FC-BE16-4D47-8634-C85642432ABE}" destId="{BD0A1538-7AA5-4A56-9154-F50605A8F84B}" srcOrd="1" destOrd="0" presId="urn:microsoft.com/office/officeart/2009/3/layout/HorizontalOrganizationChart"/>
    <dgm:cxn modelId="{53557CDE-55A5-4590-93FE-A7041D4DF220}" type="presParOf" srcId="{6E1732BE-659C-4F54-A3F3-0E6E3C26E612}" destId="{940EED5E-B233-43F6-B75F-945C2FE6199D}" srcOrd="1" destOrd="0" presId="urn:microsoft.com/office/officeart/2009/3/layout/HorizontalOrganizationChart"/>
    <dgm:cxn modelId="{A3BEB14B-5FB9-45DB-8D28-3A6E0D8A71E4}" type="presParOf" srcId="{6E1732BE-659C-4F54-A3F3-0E6E3C26E612}" destId="{66B31CA8-087F-4C3A-9692-78F7423359A3}" srcOrd="2" destOrd="0" presId="urn:microsoft.com/office/officeart/2009/3/layout/HorizontalOrganizationChart"/>
    <dgm:cxn modelId="{EAAAC8B6-FE9D-43BF-A7B3-BD7E4D2E56C9}" type="presParOf" srcId="{858DAEB4-FC96-4C55-A2F4-27A81C4B529B}" destId="{B72BF6B5-E669-4CA4-8324-DCD99BF5948A}" srcOrd="2" destOrd="0" presId="urn:microsoft.com/office/officeart/2009/3/layout/HorizontalOrganizationChart"/>
    <dgm:cxn modelId="{32864E41-D27F-4534-8677-A833489D87B3}" type="presParOf" srcId="{B72BF6B5-E669-4CA4-8324-DCD99BF5948A}" destId="{39EAB0E2-CFA9-47C4-BCDA-4E527FF49CCC}" srcOrd="0" destOrd="0" presId="urn:microsoft.com/office/officeart/2009/3/layout/HorizontalOrganizationChart"/>
    <dgm:cxn modelId="{3E458460-F032-4B49-9CC0-322844C9D842}" type="presParOf" srcId="{39EAB0E2-CFA9-47C4-BCDA-4E527FF49CCC}" destId="{2581110D-9453-48B2-9158-88F691805F4C}" srcOrd="0" destOrd="0" presId="urn:microsoft.com/office/officeart/2009/3/layout/HorizontalOrganizationChart"/>
    <dgm:cxn modelId="{B38C5A3B-82AB-4C80-BC97-162D5487E26A}" type="presParOf" srcId="{39EAB0E2-CFA9-47C4-BCDA-4E527FF49CCC}" destId="{684E4FDE-2449-47B3-B5F9-54319E9422AE}" srcOrd="1" destOrd="0" presId="urn:microsoft.com/office/officeart/2009/3/layout/HorizontalOrganizationChart"/>
    <dgm:cxn modelId="{477936C0-6A9E-48F2-AFA5-DE7CBF01A748}" type="presParOf" srcId="{B72BF6B5-E669-4CA4-8324-DCD99BF5948A}" destId="{29C78019-E1EC-4C44-8CCD-5156ECC8E245}" srcOrd="1" destOrd="0" presId="urn:microsoft.com/office/officeart/2009/3/layout/HorizontalOrganizationChart"/>
    <dgm:cxn modelId="{DB6B23EC-EA2C-402E-AC13-26ACF6F55CCE}" type="presParOf" srcId="{B72BF6B5-E669-4CA4-8324-DCD99BF5948A}" destId="{BFD6194B-5F1B-474E-9563-E60FCACE4127}" srcOrd="2" destOrd="0" presId="urn:microsoft.com/office/officeart/2009/3/layout/HorizontalOrganizationChart"/>
    <dgm:cxn modelId="{E11F6DDB-9335-4FF7-88CB-345210C4F6F6}" type="presParOf" srcId="{858DAEB4-FC96-4C55-A2F4-27A81C4B529B}" destId="{8D493447-CA9B-40B0-913A-125E512F63A6}" srcOrd="3" destOrd="0" presId="urn:microsoft.com/office/officeart/2009/3/layout/HorizontalOrganizationChart"/>
    <dgm:cxn modelId="{E8110A3A-D870-4960-9F97-A16DB8770DAC}" type="presParOf" srcId="{8D493447-CA9B-40B0-913A-125E512F63A6}" destId="{1A3CB28A-3B92-4EC7-819D-07836169D878}" srcOrd="0" destOrd="0" presId="urn:microsoft.com/office/officeart/2009/3/layout/HorizontalOrganizationChart"/>
    <dgm:cxn modelId="{4030506C-3723-42A9-B40F-5E520245ACFE}" type="presParOf" srcId="{1A3CB28A-3B92-4EC7-819D-07836169D878}" destId="{A175E3A9-5A97-4F45-9077-637011FAE3C5}" srcOrd="0" destOrd="0" presId="urn:microsoft.com/office/officeart/2009/3/layout/HorizontalOrganizationChart"/>
    <dgm:cxn modelId="{FAF24425-E071-4E55-ADA8-8C572E7E2EBC}" type="presParOf" srcId="{1A3CB28A-3B92-4EC7-819D-07836169D878}" destId="{452638D9-144F-492A-9910-76463E523065}" srcOrd="1" destOrd="0" presId="urn:microsoft.com/office/officeart/2009/3/layout/HorizontalOrganizationChart"/>
    <dgm:cxn modelId="{EA812232-3968-4114-8764-B6067723ED6D}" type="presParOf" srcId="{8D493447-CA9B-40B0-913A-125E512F63A6}" destId="{C929A26E-758F-4EB7-B0B0-79F5494C3867}" srcOrd="1" destOrd="0" presId="urn:microsoft.com/office/officeart/2009/3/layout/HorizontalOrganizationChart"/>
    <dgm:cxn modelId="{8BDCA716-21C3-4A6D-9F7C-3CC2D98D962A}" type="presParOf" srcId="{8D493447-CA9B-40B0-913A-125E512F63A6}" destId="{F7E2E183-F3B8-4A8E-9689-E7A07BBD861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8351B-74FB-40C6-8456-1A3DE669FF5E}"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9C6F100F-58AF-4FB2-872F-76E024E2F83E}">
      <dgm:prSet/>
      <dgm:spPr/>
      <dgm:t>
        <a:bodyPr/>
        <a:lstStyle/>
        <a:p>
          <a:r>
            <a:rPr lang="da-DK" b="1"/>
            <a:t>Vedholdenhed/flid</a:t>
          </a:r>
          <a:endParaRPr lang="en-US"/>
        </a:p>
      </dgm:t>
    </dgm:pt>
    <dgm:pt modelId="{A53CD13E-4AB8-4876-9FE2-2439D0AD7E8A}" type="parTrans" cxnId="{1EC2CA56-87EA-4C41-AD33-4C97EA46686B}">
      <dgm:prSet/>
      <dgm:spPr/>
      <dgm:t>
        <a:bodyPr/>
        <a:lstStyle/>
        <a:p>
          <a:endParaRPr lang="en-US"/>
        </a:p>
      </dgm:t>
    </dgm:pt>
    <dgm:pt modelId="{766E90C8-3343-45EB-9598-B7FDA27F098A}" type="sibTrans" cxnId="{1EC2CA56-87EA-4C41-AD33-4C97EA46686B}">
      <dgm:prSet/>
      <dgm:spPr/>
      <dgm:t>
        <a:bodyPr/>
        <a:lstStyle/>
        <a:p>
          <a:endParaRPr lang="en-US"/>
        </a:p>
      </dgm:t>
    </dgm:pt>
    <dgm:pt modelId="{3057B928-7AB1-471E-A114-3DAFCAB97EEA}">
      <dgm:prSet/>
      <dgm:spPr/>
      <dgm:t>
        <a:bodyPr/>
        <a:lstStyle/>
        <a:p>
          <a:r>
            <a:rPr lang="da-DK" b="1" i="0"/>
            <a:t>Omhyggelighed</a:t>
          </a:r>
          <a:endParaRPr lang="en-US"/>
        </a:p>
      </dgm:t>
    </dgm:pt>
    <dgm:pt modelId="{F7E0D068-26B9-43DC-A39B-51BF258F856E}" type="parTrans" cxnId="{B452D208-7797-4F3E-8A64-D9169CC6459E}">
      <dgm:prSet/>
      <dgm:spPr/>
      <dgm:t>
        <a:bodyPr/>
        <a:lstStyle/>
        <a:p>
          <a:endParaRPr lang="en-US"/>
        </a:p>
      </dgm:t>
    </dgm:pt>
    <dgm:pt modelId="{FBA80EFF-A9E1-4D39-9638-BD0A47FF58EF}" type="sibTrans" cxnId="{B452D208-7797-4F3E-8A64-D9169CC6459E}">
      <dgm:prSet/>
      <dgm:spPr/>
      <dgm:t>
        <a:bodyPr/>
        <a:lstStyle/>
        <a:p>
          <a:endParaRPr lang="en-US"/>
        </a:p>
      </dgm:t>
    </dgm:pt>
    <dgm:pt modelId="{B81FB025-EA66-4C3D-B5D3-F7CC898CBDCB}">
      <dgm:prSet/>
      <dgm:spPr/>
      <dgm:t>
        <a:bodyPr/>
        <a:lstStyle/>
        <a:p>
          <a:r>
            <a:rPr lang="da-DK" b="1" i="0"/>
            <a:t>Behovsudsættelse</a:t>
          </a:r>
          <a:endParaRPr lang="en-US"/>
        </a:p>
      </dgm:t>
    </dgm:pt>
    <dgm:pt modelId="{F3386832-010C-45EB-8D5F-B636456F95C5}" type="parTrans" cxnId="{225B2A8B-0DEE-44BE-9EDF-82308AA8947D}">
      <dgm:prSet/>
      <dgm:spPr/>
      <dgm:t>
        <a:bodyPr/>
        <a:lstStyle/>
        <a:p>
          <a:endParaRPr lang="en-US"/>
        </a:p>
      </dgm:t>
    </dgm:pt>
    <dgm:pt modelId="{614A5568-2051-4E06-95C8-7F7E410A0F05}" type="sibTrans" cxnId="{225B2A8B-0DEE-44BE-9EDF-82308AA8947D}">
      <dgm:prSet/>
      <dgm:spPr/>
      <dgm:t>
        <a:bodyPr/>
        <a:lstStyle/>
        <a:p>
          <a:endParaRPr lang="en-US"/>
        </a:p>
      </dgm:t>
    </dgm:pt>
    <dgm:pt modelId="{1BF325F3-F846-4BEE-9756-057E774C3BBB}">
      <dgm:prSet/>
      <dgm:spPr/>
      <dgm:t>
        <a:bodyPr/>
        <a:lstStyle/>
        <a:p>
          <a:r>
            <a:rPr lang="da-DK" b="1" i="0"/>
            <a:t>Selvkontrol</a:t>
          </a:r>
          <a:endParaRPr lang="en-US"/>
        </a:p>
      </dgm:t>
    </dgm:pt>
    <dgm:pt modelId="{6E42AB09-D6C7-4270-9C99-68E5B2E759F6}" type="parTrans" cxnId="{0A69DB36-1919-4377-B4B2-3D60A865A745}">
      <dgm:prSet/>
      <dgm:spPr/>
      <dgm:t>
        <a:bodyPr/>
        <a:lstStyle/>
        <a:p>
          <a:endParaRPr lang="en-US"/>
        </a:p>
      </dgm:t>
    </dgm:pt>
    <dgm:pt modelId="{1EAA1885-08BA-4113-8EE3-56B5E8B0C72D}" type="sibTrans" cxnId="{0A69DB36-1919-4377-B4B2-3D60A865A745}">
      <dgm:prSet/>
      <dgm:spPr/>
      <dgm:t>
        <a:bodyPr/>
        <a:lstStyle/>
        <a:p>
          <a:endParaRPr lang="en-US"/>
        </a:p>
      </dgm:t>
    </dgm:pt>
    <dgm:pt modelId="{E1919F7C-AF53-46F8-8516-87F35D522F01}">
      <dgm:prSet/>
      <dgm:spPr/>
      <dgm:t>
        <a:bodyPr/>
        <a:lstStyle/>
        <a:p>
          <a:r>
            <a:rPr lang="da-DK" b="1" i="0"/>
            <a:t>Udadvendthed</a:t>
          </a:r>
          <a:endParaRPr lang="en-US"/>
        </a:p>
      </dgm:t>
    </dgm:pt>
    <dgm:pt modelId="{0A65C2E6-0DF1-475B-BB23-3769D9356A5C}" type="parTrans" cxnId="{035B938C-16DF-41D9-BEC9-F99BFB75E914}">
      <dgm:prSet/>
      <dgm:spPr/>
      <dgm:t>
        <a:bodyPr/>
        <a:lstStyle/>
        <a:p>
          <a:endParaRPr lang="en-US"/>
        </a:p>
      </dgm:t>
    </dgm:pt>
    <dgm:pt modelId="{54963B49-D8C9-455D-A952-43A92326CD1B}" type="sibTrans" cxnId="{035B938C-16DF-41D9-BEC9-F99BFB75E914}">
      <dgm:prSet/>
      <dgm:spPr/>
      <dgm:t>
        <a:bodyPr/>
        <a:lstStyle/>
        <a:p>
          <a:endParaRPr lang="en-US"/>
        </a:p>
      </dgm:t>
    </dgm:pt>
    <dgm:pt modelId="{E99B85E2-9E45-4596-8F2B-7756147EA346}">
      <dgm:prSet/>
      <dgm:spPr/>
      <dgm:t>
        <a:bodyPr/>
        <a:lstStyle/>
        <a:p>
          <a:r>
            <a:rPr lang="da-DK" b="1"/>
            <a:t>Nysgerrighed</a:t>
          </a:r>
          <a:endParaRPr lang="en-US"/>
        </a:p>
      </dgm:t>
    </dgm:pt>
    <dgm:pt modelId="{796125C1-D36E-42F3-93B5-98785AA631D9}" type="parTrans" cxnId="{BB0B9467-3363-425E-8BC5-2583E3F12CBE}">
      <dgm:prSet/>
      <dgm:spPr/>
      <dgm:t>
        <a:bodyPr/>
        <a:lstStyle/>
        <a:p>
          <a:endParaRPr lang="en-US"/>
        </a:p>
      </dgm:t>
    </dgm:pt>
    <dgm:pt modelId="{94664363-79E8-4812-80D7-03EE5B52545C}" type="sibTrans" cxnId="{BB0B9467-3363-425E-8BC5-2583E3F12CBE}">
      <dgm:prSet/>
      <dgm:spPr/>
      <dgm:t>
        <a:bodyPr/>
        <a:lstStyle/>
        <a:p>
          <a:endParaRPr lang="en-US"/>
        </a:p>
      </dgm:t>
    </dgm:pt>
    <dgm:pt modelId="{E16DC3F9-FE05-40D1-ABAE-376E5A4E0C64}" type="pres">
      <dgm:prSet presAssocID="{1FD8351B-74FB-40C6-8456-1A3DE669FF5E}" presName="linear" presStyleCnt="0">
        <dgm:presLayoutVars>
          <dgm:animLvl val="lvl"/>
          <dgm:resizeHandles val="exact"/>
        </dgm:presLayoutVars>
      </dgm:prSet>
      <dgm:spPr/>
    </dgm:pt>
    <dgm:pt modelId="{4C6157C8-D4D4-4ED1-8819-03F77FEEDA2E}" type="pres">
      <dgm:prSet presAssocID="{9C6F100F-58AF-4FB2-872F-76E024E2F83E}" presName="parentText" presStyleLbl="node1" presStyleIdx="0" presStyleCnt="6">
        <dgm:presLayoutVars>
          <dgm:chMax val="0"/>
          <dgm:bulletEnabled val="1"/>
        </dgm:presLayoutVars>
      </dgm:prSet>
      <dgm:spPr/>
    </dgm:pt>
    <dgm:pt modelId="{57FBFF6C-1713-4D15-9153-AF9B661E2E12}" type="pres">
      <dgm:prSet presAssocID="{766E90C8-3343-45EB-9598-B7FDA27F098A}" presName="spacer" presStyleCnt="0"/>
      <dgm:spPr/>
    </dgm:pt>
    <dgm:pt modelId="{B05972EE-9F01-47CF-97DA-42159BA8CC8E}" type="pres">
      <dgm:prSet presAssocID="{3057B928-7AB1-471E-A114-3DAFCAB97EEA}" presName="parentText" presStyleLbl="node1" presStyleIdx="1" presStyleCnt="6">
        <dgm:presLayoutVars>
          <dgm:chMax val="0"/>
          <dgm:bulletEnabled val="1"/>
        </dgm:presLayoutVars>
      </dgm:prSet>
      <dgm:spPr/>
    </dgm:pt>
    <dgm:pt modelId="{A2A1FB67-D90A-4CAE-ACC4-16E85EAD675D}" type="pres">
      <dgm:prSet presAssocID="{FBA80EFF-A9E1-4D39-9638-BD0A47FF58EF}" presName="spacer" presStyleCnt="0"/>
      <dgm:spPr/>
    </dgm:pt>
    <dgm:pt modelId="{37ADD0CC-556C-4AD8-BFA1-0AECF04C02E3}" type="pres">
      <dgm:prSet presAssocID="{B81FB025-EA66-4C3D-B5D3-F7CC898CBDCB}" presName="parentText" presStyleLbl="node1" presStyleIdx="2" presStyleCnt="6">
        <dgm:presLayoutVars>
          <dgm:chMax val="0"/>
          <dgm:bulletEnabled val="1"/>
        </dgm:presLayoutVars>
      </dgm:prSet>
      <dgm:spPr/>
    </dgm:pt>
    <dgm:pt modelId="{DA4E9647-FB3B-4AF0-B272-3317C32B40DE}" type="pres">
      <dgm:prSet presAssocID="{614A5568-2051-4E06-95C8-7F7E410A0F05}" presName="spacer" presStyleCnt="0"/>
      <dgm:spPr/>
    </dgm:pt>
    <dgm:pt modelId="{40F1CA85-D203-4376-9CB4-F0A0E715E5B0}" type="pres">
      <dgm:prSet presAssocID="{1BF325F3-F846-4BEE-9756-057E774C3BBB}" presName="parentText" presStyleLbl="node1" presStyleIdx="3" presStyleCnt="6">
        <dgm:presLayoutVars>
          <dgm:chMax val="0"/>
          <dgm:bulletEnabled val="1"/>
        </dgm:presLayoutVars>
      </dgm:prSet>
      <dgm:spPr/>
    </dgm:pt>
    <dgm:pt modelId="{3D0F2E94-6942-4172-AA52-D48420B49512}" type="pres">
      <dgm:prSet presAssocID="{1EAA1885-08BA-4113-8EE3-56B5E8B0C72D}" presName="spacer" presStyleCnt="0"/>
      <dgm:spPr/>
    </dgm:pt>
    <dgm:pt modelId="{59FA6642-B076-4FAF-90EC-F3E88EC6BBD4}" type="pres">
      <dgm:prSet presAssocID="{E1919F7C-AF53-46F8-8516-87F35D522F01}" presName="parentText" presStyleLbl="node1" presStyleIdx="4" presStyleCnt="6">
        <dgm:presLayoutVars>
          <dgm:chMax val="0"/>
          <dgm:bulletEnabled val="1"/>
        </dgm:presLayoutVars>
      </dgm:prSet>
      <dgm:spPr/>
    </dgm:pt>
    <dgm:pt modelId="{7466F047-FFA1-4D12-915A-F4CCE927B765}" type="pres">
      <dgm:prSet presAssocID="{54963B49-D8C9-455D-A952-43A92326CD1B}" presName="spacer" presStyleCnt="0"/>
      <dgm:spPr/>
    </dgm:pt>
    <dgm:pt modelId="{DD4AC199-F01E-4EA7-A4FD-DF26B1D9C098}" type="pres">
      <dgm:prSet presAssocID="{E99B85E2-9E45-4596-8F2B-7756147EA346}" presName="parentText" presStyleLbl="node1" presStyleIdx="5" presStyleCnt="6">
        <dgm:presLayoutVars>
          <dgm:chMax val="0"/>
          <dgm:bulletEnabled val="1"/>
        </dgm:presLayoutVars>
      </dgm:prSet>
      <dgm:spPr/>
    </dgm:pt>
  </dgm:ptLst>
  <dgm:cxnLst>
    <dgm:cxn modelId="{B4F4B604-F36E-4440-A42C-527881014E4D}" type="presOf" srcId="{1FD8351B-74FB-40C6-8456-1A3DE669FF5E}" destId="{E16DC3F9-FE05-40D1-ABAE-376E5A4E0C64}" srcOrd="0" destOrd="0" presId="urn:microsoft.com/office/officeart/2005/8/layout/vList2"/>
    <dgm:cxn modelId="{B452D208-7797-4F3E-8A64-D9169CC6459E}" srcId="{1FD8351B-74FB-40C6-8456-1A3DE669FF5E}" destId="{3057B928-7AB1-471E-A114-3DAFCAB97EEA}" srcOrd="1" destOrd="0" parTransId="{F7E0D068-26B9-43DC-A39B-51BF258F856E}" sibTransId="{FBA80EFF-A9E1-4D39-9638-BD0A47FF58EF}"/>
    <dgm:cxn modelId="{0A69DB36-1919-4377-B4B2-3D60A865A745}" srcId="{1FD8351B-74FB-40C6-8456-1A3DE669FF5E}" destId="{1BF325F3-F846-4BEE-9756-057E774C3BBB}" srcOrd="3" destOrd="0" parTransId="{6E42AB09-D6C7-4270-9C99-68E5B2E759F6}" sibTransId="{1EAA1885-08BA-4113-8EE3-56B5E8B0C72D}"/>
    <dgm:cxn modelId="{79E9CD3D-B7CC-4575-B582-319E25F07588}" type="presOf" srcId="{3057B928-7AB1-471E-A114-3DAFCAB97EEA}" destId="{B05972EE-9F01-47CF-97DA-42159BA8CC8E}" srcOrd="0" destOrd="0" presId="urn:microsoft.com/office/officeart/2005/8/layout/vList2"/>
    <dgm:cxn modelId="{BB0B9467-3363-425E-8BC5-2583E3F12CBE}" srcId="{1FD8351B-74FB-40C6-8456-1A3DE669FF5E}" destId="{E99B85E2-9E45-4596-8F2B-7756147EA346}" srcOrd="5" destOrd="0" parTransId="{796125C1-D36E-42F3-93B5-98785AA631D9}" sibTransId="{94664363-79E8-4812-80D7-03EE5B52545C}"/>
    <dgm:cxn modelId="{89C67149-6814-4FF6-8164-ED6F1868F021}" type="presOf" srcId="{E99B85E2-9E45-4596-8F2B-7756147EA346}" destId="{DD4AC199-F01E-4EA7-A4FD-DF26B1D9C098}" srcOrd="0" destOrd="0" presId="urn:microsoft.com/office/officeart/2005/8/layout/vList2"/>
    <dgm:cxn modelId="{1EC2CA56-87EA-4C41-AD33-4C97EA46686B}" srcId="{1FD8351B-74FB-40C6-8456-1A3DE669FF5E}" destId="{9C6F100F-58AF-4FB2-872F-76E024E2F83E}" srcOrd="0" destOrd="0" parTransId="{A53CD13E-4AB8-4876-9FE2-2439D0AD7E8A}" sibTransId="{766E90C8-3343-45EB-9598-B7FDA27F098A}"/>
    <dgm:cxn modelId="{9DA76F81-D572-4D57-A921-68FB4EB6F6EC}" type="presOf" srcId="{E1919F7C-AF53-46F8-8516-87F35D522F01}" destId="{59FA6642-B076-4FAF-90EC-F3E88EC6BBD4}" srcOrd="0" destOrd="0" presId="urn:microsoft.com/office/officeart/2005/8/layout/vList2"/>
    <dgm:cxn modelId="{225B2A8B-0DEE-44BE-9EDF-82308AA8947D}" srcId="{1FD8351B-74FB-40C6-8456-1A3DE669FF5E}" destId="{B81FB025-EA66-4C3D-B5D3-F7CC898CBDCB}" srcOrd="2" destOrd="0" parTransId="{F3386832-010C-45EB-8D5F-B636456F95C5}" sibTransId="{614A5568-2051-4E06-95C8-7F7E410A0F05}"/>
    <dgm:cxn modelId="{035B938C-16DF-41D9-BEC9-F99BFB75E914}" srcId="{1FD8351B-74FB-40C6-8456-1A3DE669FF5E}" destId="{E1919F7C-AF53-46F8-8516-87F35D522F01}" srcOrd="4" destOrd="0" parTransId="{0A65C2E6-0DF1-475B-BB23-3769D9356A5C}" sibTransId="{54963B49-D8C9-455D-A952-43A92326CD1B}"/>
    <dgm:cxn modelId="{1C1597BE-2FEE-423B-B0ED-B5C2A83EC0B0}" type="presOf" srcId="{B81FB025-EA66-4C3D-B5D3-F7CC898CBDCB}" destId="{37ADD0CC-556C-4AD8-BFA1-0AECF04C02E3}" srcOrd="0" destOrd="0" presId="urn:microsoft.com/office/officeart/2005/8/layout/vList2"/>
    <dgm:cxn modelId="{EFD9D8DD-9179-44D8-A370-BCCA2A1D2CD0}" type="presOf" srcId="{9C6F100F-58AF-4FB2-872F-76E024E2F83E}" destId="{4C6157C8-D4D4-4ED1-8819-03F77FEEDA2E}" srcOrd="0" destOrd="0" presId="urn:microsoft.com/office/officeart/2005/8/layout/vList2"/>
    <dgm:cxn modelId="{E0A385FE-1167-4D55-8FF3-575A3D9FAF19}" type="presOf" srcId="{1BF325F3-F846-4BEE-9756-057E774C3BBB}" destId="{40F1CA85-D203-4376-9CB4-F0A0E715E5B0}" srcOrd="0" destOrd="0" presId="urn:microsoft.com/office/officeart/2005/8/layout/vList2"/>
    <dgm:cxn modelId="{C5BE68FD-C145-4ACA-ABFD-8F8C6F099BEC}" type="presParOf" srcId="{E16DC3F9-FE05-40D1-ABAE-376E5A4E0C64}" destId="{4C6157C8-D4D4-4ED1-8819-03F77FEEDA2E}" srcOrd="0" destOrd="0" presId="urn:microsoft.com/office/officeart/2005/8/layout/vList2"/>
    <dgm:cxn modelId="{008E51BC-6B13-4E81-85A6-A77F4C896485}" type="presParOf" srcId="{E16DC3F9-FE05-40D1-ABAE-376E5A4E0C64}" destId="{57FBFF6C-1713-4D15-9153-AF9B661E2E12}" srcOrd="1" destOrd="0" presId="urn:microsoft.com/office/officeart/2005/8/layout/vList2"/>
    <dgm:cxn modelId="{E5039E1E-9273-4D08-9CB6-3BBE44336A4C}" type="presParOf" srcId="{E16DC3F9-FE05-40D1-ABAE-376E5A4E0C64}" destId="{B05972EE-9F01-47CF-97DA-42159BA8CC8E}" srcOrd="2" destOrd="0" presId="urn:microsoft.com/office/officeart/2005/8/layout/vList2"/>
    <dgm:cxn modelId="{2A110E0F-6FF6-4A45-B3C0-F8259219E3D0}" type="presParOf" srcId="{E16DC3F9-FE05-40D1-ABAE-376E5A4E0C64}" destId="{A2A1FB67-D90A-4CAE-ACC4-16E85EAD675D}" srcOrd="3" destOrd="0" presId="urn:microsoft.com/office/officeart/2005/8/layout/vList2"/>
    <dgm:cxn modelId="{BEFC812D-2270-47AB-BACE-3431BD80EDE6}" type="presParOf" srcId="{E16DC3F9-FE05-40D1-ABAE-376E5A4E0C64}" destId="{37ADD0CC-556C-4AD8-BFA1-0AECF04C02E3}" srcOrd="4" destOrd="0" presId="urn:microsoft.com/office/officeart/2005/8/layout/vList2"/>
    <dgm:cxn modelId="{3E7E9F79-0CB2-4F5C-AEEE-54284880D79C}" type="presParOf" srcId="{E16DC3F9-FE05-40D1-ABAE-376E5A4E0C64}" destId="{DA4E9647-FB3B-4AF0-B272-3317C32B40DE}" srcOrd="5" destOrd="0" presId="urn:microsoft.com/office/officeart/2005/8/layout/vList2"/>
    <dgm:cxn modelId="{207404FB-ACDF-4C65-9DDA-F99E49806C4D}" type="presParOf" srcId="{E16DC3F9-FE05-40D1-ABAE-376E5A4E0C64}" destId="{40F1CA85-D203-4376-9CB4-F0A0E715E5B0}" srcOrd="6" destOrd="0" presId="urn:microsoft.com/office/officeart/2005/8/layout/vList2"/>
    <dgm:cxn modelId="{DB6D710B-C46D-4719-A3AF-08DC0209C10D}" type="presParOf" srcId="{E16DC3F9-FE05-40D1-ABAE-376E5A4E0C64}" destId="{3D0F2E94-6942-4172-AA52-D48420B49512}" srcOrd="7" destOrd="0" presId="urn:microsoft.com/office/officeart/2005/8/layout/vList2"/>
    <dgm:cxn modelId="{18D56FEB-B29C-473D-9766-077C372024A2}" type="presParOf" srcId="{E16DC3F9-FE05-40D1-ABAE-376E5A4E0C64}" destId="{59FA6642-B076-4FAF-90EC-F3E88EC6BBD4}" srcOrd="8" destOrd="0" presId="urn:microsoft.com/office/officeart/2005/8/layout/vList2"/>
    <dgm:cxn modelId="{63DAE6B8-428E-4059-A18A-C11CC46D54B9}" type="presParOf" srcId="{E16DC3F9-FE05-40D1-ABAE-376E5A4E0C64}" destId="{7466F047-FFA1-4D12-915A-F4CCE927B765}" srcOrd="9" destOrd="0" presId="urn:microsoft.com/office/officeart/2005/8/layout/vList2"/>
    <dgm:cxn modelId="{DFF241D5-6B39-47AD-92EA-FC6CD84FEEA2}" type="presParOf" srcId="{E16DC3F9-FE05-40D1-ABAE-376E5A4E0C64}" destId="{DD4AC199-F01E-4EA7-A4FD-DF26B1D9C09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2E776-1567-44D9-9CE2-3AF66E8E0B49}">
      <dsp:nvSpPr>
        <dsp:cNvPr id="0" name=""/>
        <dsp:cNvSpPr/>
      </dsp:nvSpPr>
      <dsp:spPr>
        <a:xfrm>
          <a:off x="1387805" y="54"/>
          <a:ext cx="3493427" cy="1065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da-DK" sz="3400" kern="1200"/>
            <a:t>Mod</a:t>
          </a:r>
          <a:endParaRPr lang="en-US" sz="3400" kern="1200"/>
        </a:p>
      </dsp:txBody>
      <dsp:txXfrm>
        <a:off x="1387805" y="54"/>
        <a:ext cx="3493427" cy="1065495"/>
      </dsp:txXfrm>
    </dsp:sp>
    <dsp:sp modelId="{94288C5D-C42F-49CD-9099-FF5864B8BA10}">
      <dsp:nvSpPr>
        <dsp:cNvPr id="0" name=""/>
        <dsp:cNvSpPr/>
      </dsp:nvSpPr>
      <dsp:spPr>
        <a:xfrm>
          <a:off x="1387805" y="1502227"/>
          <a:ext cx="3493427" cy="1065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da-DK" sz="3400" kern="1200"/>
            <a:t>Nysgerrighed/det eksperimenternede</a:t>
          </a:r>
          <a:endParaRPr lang="en-US" sz="3400" kern="1200"/>
        </a:p>
      </dsp:txBody>
      <dsp:txXfrm>
        <a:off x="1387805" y="1502227"/>
        <a:ext cx="3493427" cy="1065495"/>
      </dsp:txXfrm>
    </dsp:sp>
    <dsp:sp modelId="{2581110D-9453-48B2-9158-88F691805F4C}">
      <dsp:nvSpPr>
        <dsp:cNvPr id="0" name=""/>
        <dsp:cNvSpPr/>
      </dsp:nvSpPr>
      <dsp:spPr>
        <a:xfrm>
          <a:off x="1387805" y="3004401"/>
          <a:ext cx="3493427" cy="1065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da-DK" sz="3400" kern="1200"/>
            <a:t>Udvikling frem for præstation</a:t>
          </a:r>
          <a:endParaRPr lang="en-US" sz="3400" kern="1200"/>
        </a:p>
      </dsp:txBody>
      <dsp:txXfrm>
        <a:off x="1387805" y="3004401"/>
        <a:ext cx="3493427" cy="1065495"/>
      </dsp:txXfrm>
    </dsp:sp>
    <dsp:sp modelId="{A175E3A9-5A97-4F45-9077-637011FAE3C5}">
      <dsp:nvSpPr>
        <dsp:cNvPr id="0" name=""/>
        <dsp:cNvSpPr/>
      </dsp:nvSpPr>
      <dsp:spPr>
        <a:xfrm>
          <a:off x="1387805" y="4506575"/>
          <a:ext cx="3493427" cy="1065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da-DK" sz="3400" kern="1200"/>
            <a:t>Vi gør ting sammen……</a:t>
          </a:r>
          <a:endParaRPr lang="en-US" sz="3400" kern="1200"/>
        </a:p>
      </dsp:txBody>
      <dsp:txXfrm>
        <a:off x="1387805" y="4506575"/>
        <a:ext cx="3493427" cy="1065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157C8-D4D4-4ED1-8819-03F77FEEDA2E}">
      <dsp:nvSpPr>
        <dsp:cNvPr id="0" name=""/>
        <dsp:cNvSpPr/>
      </dsp:nvSpPr>
      <dsp:spPr>
        <a:xfrm>
          <a:off x="0" y="15637"/>
          <a:ext cx="6089650"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a-DK" sz="3500" b="1" kern="1200"/>
            <a:t>Vedholdenhed/flid</a:t>
          </a:r>
          <a:endParaRPr lang="en-US" sz="3500" kern="1200"/>
        </a:p>
      </dsp:txBody>
      <dsp:txXfrm>
        <a:off x="40980" y="56617"/>
        <a:ext cx="6007690" cy="757514"/>
      </dsp:txXfrm>
    </dsp:sp>
    <dsp:sp modelId="{B05972EE-9F01-47CF-97DA-42159BA8CC8E}">
      <dsp:nvSpPr>
        <dsp:cNvPr id="0" name=""/>
        <dsp:cNvSpPr/>
      </dsp:nvSpPr>
      <dsp:spPr>
        <a:xfrm>
          <a:off x="0" y="955912"/>
          <a:ext cx="6089650"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a-DK" sz="3500" b="1" i="0" kern="1200"/>
            <a:t>Omhyggelighed</a:t>
          </a:r>
          <a:endParaRPr lang="en-US" sz="3500" kern="1200"/>
        </a:p>
      </dsp:txBody>
      <dsp:txXfrm>
        <a:off x="40980" y="996892"/>
        <a:ext cx="6007690" cy="757514"/>
      </dsp:txXfrm>
    </dsp:sp>
    <dsp:sp modelId="{37ADD0CC-556C-4AD8-BFA1-0AECF04C02E3}">
      <dsp:nvSpPr>
        <dsp:cNvPr id="0" name=""/>
        <dsp:cNvSpPr/>
      </dsp:nvSpPr>
      <dsp:spPr>
        <a:xfrm>
          <a:off x="0" y="1896187"/>
          <a:ext cx="6089650"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a-DK" sz="3500" b="1" i="0" kern="1200"/>
            <a:t>Behovsudsættelse</a:t>
          </a:r>
          <a:endParaRPr lang="en-US" sz="3500" kern="1200"/>
        </a:p>
      </dsp:txBody>
      <dsp:txXfrm>
        <a:off x="40980" y="1937167"/>
        <a:ext cx="6007690" cy="757514"/>
      </dsp:txXfrm>
    </dsp:sp>
    <dsp:sp modelId="{40F1CA85-D203-4376-9CB4-F0A0E715E5B0}">
      <dsp:nvSpPr>
        <dsp:cNvPr id="0" name=""/>
        <dsp:cNvSpPr/>
      </dsp:nvSpPr>
      <dsp:spPr>
        <a:xfrm>
          <a:off x="0" y="2836462"/>
          <a:ext cx="6089650"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a-DK" sz="3500" b="1" i="0" kern="1200"/>
            <a:t>Selvkontrol</a:t>
          </a:r>
          <a:endParaRPr lang="en-US" sz="3500" kern="1200"/>
        </a:p>
      </dsp:txBody>
      <dsp:txXfrm>
        <a:off x="40980" y="2877442"/>
        <a:ext cx="6007690" cy="757514"/>
      </dsp:txXfrm>
    </dsp:sp>
    <dsp:sp modelId="{59FA6642-B076-4FAF-90EC-F3E88EC6BBD4}">
      <dsp:nvSpPr>
        <dsp:cNvPr id="0" name=""/>
        <dsp:cNvSpPr/>
      </dsp:nvSpPr>
      <dsp:spPr>
        <a:xfrm>
          <a:off x="0" y="3776737"/>
          <a:ext cx="6089650"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a-DK" sz="3500" b="1" i="0" kern="1200"/>
            <a:t>Udadvendthed</a:t>
          </a:r>
          <a:endParaRPr lang="en-US" sz="3500" kern="1200"/>
        </a:p>
      </dsp:txBody>
      <dsp:txXfrm>
        <a:off x="40980" y="3817717"/>
        <a:ext cx="6007690" cy="757514"/>
      </dsp:txXfrm>
    </dsp:sp>
    <dsp:sp modelId="{DD4AC199-F01E-4EA7-A4FD-DF26B1D9C098}">
      <dsp:nvSpPr>
        <dsp:cNvPr id="0" name=""/>
        <dsp:cNvSpPr/>
      </dsp:nvSpPr>
      <dsp:spPr>
        <a:xfrm>
          <a:off x="0" y="4717012"/>
          <a:ext cx="6089650" cy="8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a-DK" sz="3500" b="1" kern="1200"/>
            <a:t>Nysgerrighed</a:t>
          </a:r>
          <a:endParaRPr lang="en-US" sz="3500" kern="1200"/>
        </a:p>
      </dsp:txBody>
      <dsp:txXfrm>
        <a:off x="40980" y="4757992"/>
        <a:ext cx="6007690" cy="75751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6C46A-8C72-44CC-BDCC-97A1FE8ADC0B}" type="datetimeFigureOut">
              <a:rPr lang="da-DK" smtClean="0"/>
              <a:t>14-09-2018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32B5A-5E24-48F7-B345-622749B851C5}" type="slidenum">
              <a:rPr lang="da-DK" smtClean="0"/>
              <a:t>‹nr.›</a:t>
            </a:fld>
            <a:endParaRPr lang="da-DK"/>
          </a:p>
        </p:txBody>
      </p:sp>
    </p:spTree>
    <p:extLst>
      <p:ext uri="{BB962C8B-B14F-4D97-AF65-F5344CB8AC3E}">
        <p14:creationId xmlns:p14="http://schemas.microsoft.com/office/powerpoint/2010/main" val="380050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8264466A-CE69-4585-9CF3-73A8E92223F4}" type="slidenum">
              <a:rPr lang="da-DK" smtClean="0"/>
              <a:t>64</a:t>
            </a:fld>
            <a:endParaRPr lang="da-DK"/>
          </a:p>
        </p:txBody>
      </p:sp>
    </p:spTree>
    <p:extLst>
      <p:ext uri="{BB962C8B-B14F-4D97-AF65-F5344CB8AC3E}">
        <p14:creationId xmlns:p14="http://schemas.microsoft.com/office/powerpoint/2010/main" val="420044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E7C2A-D592-4C8F-B0C4-1FDD634336A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168FAB5-1BCF-41ED-99BA-EF9920C27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C93C12E-4E4B-48F7-AF41-0F50881B1C62}"/>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5" name="Pladsholder til sidefod 4">
            <a:extLst>
              <a:ext uri="{FF2B5EF4-FFF2-40B4-BE49-F238E27FC236}">
                <a16:creationId xmlns:a16="http://schemas.microsoft.com/office/drawing/2014/main" id="{A3C1CEC6-C5D3-45EE-9C2F-A5F76D816E5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0293BC0-22FB-4851-A958-4987B289DCDA}"/>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293312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1B5EB-0AC1-4747-80EE-677B46F1D4B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A1134BE-0224-442C-81DA-EB31BD81669D}"/>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A7AFD6-0315-4E57-90D8-33C1F0AA7C89}"/>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5" name="Pladsholder til sidefod 4">
            <a:extLst>
              <a:ext uri="{FF2B5EF4-FFF2-40B4-BE49-F238E27FC236}">
                <a16:creationId xmlns:a16="http://schemas.microsoft.com/office/drawing/2014/main" id="{DE9D9B9E-31A2-45C4-9442-3A967B2CF0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630F8A8-B126-4D09-AD93-0D9A26757C24}"/>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143088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51F6063-4C62-40D7-ACCA-317ED26ADFA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6107700-A793-4328-881C-9CD78953B968}"/>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9DC8AC-22F0-4AED-AB7D-D493D3590724}"/>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5" name="Pladsholder til sidefod 4">
            <a:extLst>
              <a:ext uri="{FF2B5EF4-FFF2-40B4-BE49-F238E27FC236}">
                <a16:creationId xmlns:a16="http://schemas.microsoft.com/office/drawing/2014/main" id="{4654AC4C-F79B-4683-A33E-7167A88940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8825F33-6BBE-4920-BDE6-E556AD62D4D9}"/>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250371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amp; punkter">
    <p:spTree>
      <p:nvGrpSpPr>
        <p:cNvPr id="1" name=""/>
        <p:cNvGrpSpPr/>
        <p:nvPr/>
      </p:nvGrpSpPr>
      <p:grpSpPr>
        <a:xfrm>
          <a:off x="0" y="0"/>
          <a:ext cx="0" cy="0"/>
          <a:chOff x="0" y="0"/>
          <a:chExt cx="0" cy="0"/>
        </a:xfrm>
      </p:grpSpPr>
      <p:sp>
        <p:nvSpPr>
          <p:cNvPr id="19" name="Shape 19"/>
          <p:cNvSpPr>
            <a:spLocks noGrp="1"/>
          </p:cNvSpPr>
          <p:nvPr>
            <p:ph type="title"/>
          </p:nvPr>
        </p:nvSpPr>
        <p:spPr>
          <a:xfrm>
            <a:off x="892970" y="312540"/>
            <a:ext cx="10406063" cy="1518047"/>
          </a:xfrm>
          <a:prstGeom prst="rect">
            <a:avLst/>
          </a:prstGeom>
        </p:spPr>
        <p:txBody>
          <a:bodyPr lIns="0" tIns="0" rIns="0" bIns="0" anchor="ctr">
            <a:normAutofit/>
          </a:bodyPr>
          <a:lstStyle>
            <a:lvl1pPr defTabSz="410751">
              <a:defRPr sz="5625">
                <a:latin typeface="Helvetica Light"/>
                <a:ea typeface="Helvetica Light"/>
                <a:cs typeface="Helvetica Light"/>
                <a:sym typeface="Helvetica Light"/>
              </a:defRPr>
            </a:lvl1pPr>
          </a:lstStyle>
          <a:p>
            <a:pPr lvl="0">
              <a:defRPr sz="1800"/>
            </a:pPr>
            <a:r>
              <a:rPr sz="5625"/>
              <a:t>Titeltekst</a:t>
            </a:r>
          </a:p>
        </p:txBody>
      </p:sp>
      <p:sp>
        <p:nvSpPr>
          <p:cNvPr id="20" name="Shape 20"/>
          <p:cNvSpPr>
            <a:spLocks noGrp="1"/>
          </p:cNvSpPr>
          <p:nvPr>
            <p:ph type="body" idx="1"/>
          </p:nvPr>
        </p:nvSpPr>
        <p:spPr>
          <a:xfrm>
            <a:off x="892970" y="1830587"/>
            <a:ext cx="10406063" cy="4420195"/>
          </a:xfrm>
          <a:prstGeom prst="rect">
            <a:avLst/>
          </a:prstGeom>
        </p:spPr>
        <p:txBody>
          <a:bodyPr lIns="0" tIns="0" rIns="0" bIns="0" anchor="ctr">
            <a:normAutofit/>
          </a:bodyPr>
          <a:lstStyle>
            <a:lvl1pPr marL="312528" indent="-312528" algn="l" defTabSz="410751">
              <a:spcBef>
                <a:spcPts val="2953"/>
              </a:spcBef>
              <a:buSzPct val="75000"/>
              <a:buChar char="•"/>
              <a:defRPr sz="2531">
                <a:latin typeface="Helvetica Light"/>
                <a:ea typeface="Helvetica Light"/>
                <a:cs typeface="Helvetica Light"/>
                <a:sym typeface="Helvetica Light"/>
              </a:defRPr>
            </a:lvl1pPr>
            <a:lvl2pPr marL="625056" indent="-312528" algn="l" defTabSz="410751">
              <a:spcBef>
                <a:spcPts val="2953"/>
              </a:spcBef>
              <a:buSzPct val="75000"/>
              <a:buChar char="•"/>
              <a:defRPr sz="2531">
                <a:latin typeface="Helvetica Light"/>
                <a:ea typeface="Helvetica Light"/>
                <a:cs typeface="Helvetica Light"/>
                <a:sym typeface="Helvetica Light"/>
              </a:defRPr>
            </a:lvl2pPr>
            <a:lvl3pPr marL="937584" indent="-312528" algn="l" defTabSz="410751">
              <a:spcBef>
                <a:spcPts val="2953"/>
              </a:spcBef>
              <a:buSzPct val="75000"/>
              <a:buChar char="•"/>
              <a:defRPr sz="2531">
                <a:latin typeface="Helvetica Light"/>
                <a:ea typeface="Helvetica Light"/>
                <a:cs typeface="Helvetica Light"/>
                <a:sym typeface="Helvetica Light"/>
              </a:defRPr>
            </a:lvl3pPr>
            <a:lvl4pPr marL="1250112" indent="-312528" algn="l" defTabSz="410751">
              <a:spcBef>
                <a:spcPts val="2953"/>
              </a:spcBef>
              <a:buSzPct val="75000"/>
              <a:buChar char="•"/>
              <a:defRPr sz="2531">
                <a:latin typeface="Helvetica Light"/>
                <a:ea typeface="Helvetica Light"/>
                <a:cs typeface="Helvetica Light"/>
                <a:sym typeface="Helvetica Light"/>
              </a:defRPr>
            </a:lvl4pPr>
            <a:lvl5pPr marL="1562640" indent="-312528" algn="l" defTabSz="410751">
              <a:spcBef>
                <a:spcPts val="2953"/>
              </a:spcBef>
              <a:buSzPct val="75000"/>
              <a:buChar char="•"/>
              <a:defRPr sz="2531">
                <a:latin typeface="Helvetica Light"/>
                <a:ea typeface="Helvetica Light"/>
                <a:cs typeface="Helvetica Light"/>
                <a:sym typeface="Helvetica Light"/>
              </a:defRPr>
            </a:lvl5pPr>
          </a:lstStyle>
          <a:p>
            <a:pPr lvl="0">
              <a:defRPr sz="1800"/>
            </a:pPr>
            <a:r>
              <a:rPr sz="2531"/>
              <a:t>Brødtekst, niveau et</a:t>
            </a:r>
          </a:p>
          <a:p>
            <a:pPr lvl="1">
              <a:defRPr sz="1800"/>
            </a:pPr>
            <a:r>
              <a:rPr sz="2531"/>
              <a:t>Brødtekst, niveau to</a:t>
            </a:r>
          </a:p>
          <a:p>
            <a:pPr lvl="2">
              <a:defRPr sz="1800"/>
            </a:pPr>
            <a:r>
              <a:rPr sz="2531"/>
              <a:t>Brødtekst, niveau tre</a:t>
            </a:r>
          </a:p>
          <a:p>
            <a:pPr lvl="3">
              <a:defRPr sz="1800"/>
            </a:pPr>
            <a:r>
              <a:rPr sz="2531"/>
              <a:t>Brødtekst, niveau fire</a:t>
            </a:r>
          </a:p>
          <a:p>
            <a:pPr lvl="4">
              <a:defRPr sz="1800"/>
            </a:pPr>
            <a:r>
              <a:rPr sz="2531"/>
              <a:t>Brødtekst, niveau fem</a:t>
            </a:r>
          </a:p>
        </p:txBody>
      </p:sp>
    </p:spTree>
    <p:extLst>
      <p:ext uri="{BB962C8B-B14F-4D97-AF65-F5344CB8AC3E}">
        <p14:creationId xmlns:p14="http://schemas.microsoft.com/office/powerpoint/2010/main" val="11177712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5D59C-795B-4775-AD4B-603C046667C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E3A0832-1146-47DE-9CC9-82E252E93131}"/>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C376950-C1B9-4F71-A560-7414DF766E1C}"/>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5" name="Pladsholder til sidefod 4">
            <a:extLst>
              <a:ext uri="{FF2B5EF4-FFF2-40B4-BE49-F238E27FC236}">
                <a16:creationId xmlns:a16="http://schemas.microsoft.com/office/drawing/2014/main" id="{DB1889DF-2581-4088-9958-BBF0F6223A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6632B1-B6C9-474D-9357-8A50200602A0}"/>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392021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F9335-97A8-4C84-92B5-99EA8257BB1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57DEC44-1DF3-4CC3-8D1E-9713742E9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085A56DF-1618-425C-A45E-629825EBC368}"/>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5" name="Pladsholder til sidefod 4">
            <a:extLst>
              <a:ext uri="{FF2B5EF4-FFF2-40B4-BE49-F238E27FC236}">
                <a16:creationId xmlns:a16="http://schemas.microsoft.com/office/drawing/2014/main" id="{98C40DF8-A130-4809-A991-10F418E5D7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DAEE1B1-0DF0-48E3-90BF-AFCDB3F2D4DC}"/>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276357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4F210-4416-402D-9D11-8A380721DD1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D49332-29E2-418B-B016-189FFAE44FB8}"/>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A077F1F-B189-4E9D-A521-0E42C52410F1}"/>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024B4E1-AE8D-4C3A-B333-D4A6E69235BF}"/>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6" name="Pladsholder til sidefod 5">
            <a:extLst>
              <a:ext uri="{FF2B5EF4-FFF2-40B4-BE49-F238E27FC236}">
                <a16:creationId xmlns:a16="http://schemas.microsoft.com/office/drawing/2014/main" id="{44FEBA3C-83AD-4D9F-AAFE-12B1EDB8E2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E983486-9473-42A7-AC7A-F28F5094252E}"/>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23325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2789C-87A8-48C2-B6C3-C7428BF5B72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428F864-25C8-4CCF-84AC-2A51F4390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C47137E0-CD6D-4634-AAD9-B1DCB8734056}"/>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A22BE13-C86B-4222-97E5-012ABC514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F47B9A9F-E8FD-4CFC-A92D-3DFE63B3E775}"/>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8272606-4154-4261-86C0-C2551CFC6170}"/>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8" name="Pladsholder til sidefod 7">
            <a:extLst>
              <a:ext uri="{FF2B5EF4-FFF2-40B4-BE49-F238E27FC236}">
                <a16:creationId xmlns:a16="http://schemas.microsoft.com/office/drawing/2014/main" id="{661BB7A2-7F88-40B8-8BA2-F71F6A0901B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99EBD37-BF08-438E-9BB9-EB965C4E4D51}"/>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2932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26921-FEB2-483B-A9E2-8733D339009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EF98C90-0A34-4363-B0BE-E3EE02C9E0F0}"/>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4" name="Pladsholder til sidefod 3">
            <a:extLst>
              <a:ext uri="{FF2B5EF4-FFF2-40B4-BE49-F238E27FC236}">
                <a16:creationId xmlns:a16="http://schemas.microsoft.com/office/drawing/2014/main" id="{925CC871-77EA-47A1-BDC5-47FE3A54FBE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E799FEA-284E-4C0F-9CD7-A78C10454283}"/>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366991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D0A09B8-7E3E-44A4-AC72-C783FFC88729}"/>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3" name="Pladsholder til sidefod 2">
            <a:extLst>
              <a:ext uri="{FF2B5EF4-FFF2-40B4-BE49-F238E27FC236}">
                <a16:creationId xmlns:a16="http://schemas.microsoft.com/office/drawing/2014/main" id="{302D0984-DC90-4191-B693-204357A1F99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F270CE8-4845-41EF-8FC1-56003F997528}"/>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78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E817A-8384-4101-A904-E9487B2ECB1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91F13BF-AA82-4F14-BAAC-EE80193BB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4EB8AA0-4038-4AA3-B929-DFBC135C2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6CCC504-E247-4606-8B2D-21AD0F8FE2C5}"/>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6" name="Pladsholder til sidefod 5">
            <a:extLst>
              <a:ext uri="{FF2B5EF4-FFF2-40B4-BE49-F238E27FC236}">
                <a16:creationId xmlns:a16="http://schemas.microsoft.com/office/drawing/2014/main" id="{8AA194FA-8F69-4F2F-A93D-6EB931EEBE0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61038B-6A12-4B0E-9ABC-9881F57D2292}"/>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235807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B6BCE-788C-4FE5-A800-9BE17AB340E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CACEAAA-9AC2-4EF4-BBEE-671E81FDF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A7E7D5F-F05D-407A-955D-880BE09C8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55F6164B-8824-4CEB-8F4E-C0F64FF95E17}"/>
              </a:ext>
            </a:extLst>
          </p:cNvPr>
          <p:cNvSpPr>
            <a:spLocks noGrp="1"/>
          </p:cNvSpPr>
          <p:nvPr>
            <p:ph type="dt" sz="half" idx="10"/>
          </p:nvPr>
        </p:nvSpPr>
        <p:spPr/>
        <p:txBody>
          <a:bodyPr/>
          <a:lstStyle/>
          <a:p>
            <a:fld id="{5FB7E686-C415-4907-BBFB-E323D4167D4D}" type="datetimeFigureOut">
              <a:rPr lang="da-DK" smtClean="0"/>
              <a:t>14-09-2018</a:t>
            </a:fld>
            <a:endParaRPr lang="da-DK"/>
          </a:p>
        </p:txBody>
      </p:sp>
      <p:sp>
        <p:nvSpPr>
          <p:cNvPr id="6" name="Pladsholder til sidefod 5">
            <a:extLst>
              <a:ext uri="{FF2B5EF4-FFF2-40B4-BE49-F238E27FC236}">
                <a16:creationId xmlns:a16="http://schemas.microsoft.com/office/drawing/2014/main" id="{B91DFF8D-1D29-44F6-9D13-292019D1B2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B6D2312-E201-4AD2-B8EC-F8D04BAC1E62}"/>
              </a:ext>
            </a:extLst>
          </p:cNvPr>
          <p:cNvSpPr>
            <a:spLocks noGrp="1"/>
          </p:cNvSpPr>
          <p:nvPr>
            <p:ph type="sldNum" sz="quarter" idx="12"/>
          </p:nvPr>
        </p:nvSpPr>
        <p:spPr/>
        <p:txBody>
          <a:bodyPr/>
          <a:lstStyle/>
          <a:p>
            <a:fld id="{801D6B59-0101-486E-9AF6-A829A9D0596B}" type="slidenum">
              <a:rPr lang="da-DK" smtClean="0"/>
              <a:t>‹nr.›</a:t>
            </a:fld>
            <a:endParaRPr lang="da-DK"/>
          </a:p>
        </p:txBody>
      </p:sp>
    </p:spTree>
    <p:extLst>
      <p:ext uri="{BB962C8B-B14F-4D97-AF65-F5344CB8AC3E}">
        <p14:creationId xmlns:p14="http://schemas.microsoft.com/office/powerpoint/2010/main" val="427885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BD00E2D-EA89-4D78-AEC9-42857E290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E9F699D-E5D4-402F-BDBF-178B379EE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8CA708-DCC3-4E56-9ADA-48D0BE11C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E686-C415-4907-BBFB-E323D4167D4D}" type="datetimeFigureOut">
              <a:rPr lang="da-DK" smtClean="0"/>
              <a:t>14-09-2018</a:t>
            </a:fld>
            <a:endParaRPr lang="da-DK"/>
          </a:p>
        </p:txBody>
      </p:sp>
      <p:sp>
        <p:nvSpPr>
          <p:cNvPr id="5" name="Pladsholder til sidefod 4">
            <a:extLst>
              <a:ext uri="{FF2B5EF4-FFF2-40B4-BE49-F238E27FC236}">
                <a16:creationId xmlns:a16="http://schemas.microsoft.com/office/drawing/2014/main" id="{79E4506E-89A2-4E12-8B1B-E51C34E03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5B99284-05D5-4355-A8E3-A4E4A812B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D6B59-0101-486E-9AF6-A829A9D0596B}" type="slidenum">
              <a:rPr lang="da-DK" smtClean="0"/>
              <a:t>‹nr.›</a:t>
            </a:fld>
            <a:endParaRPr lang="da-DK"/>
          </a:p>
        </p:txBody>
      </p:sp>
    </p:spTree>
    <p:extLst>
      <p:ext uri="{BB962C8B-B14F-4D97-AF65-F5344CB8AC3E}">
        <p14:creationId xmlns:p14="http://schemas.microsoft.com/office/powerpoint/2010/main" val="467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81D8A-F438-4C6A-BA28-305A7312236E}"/>
              </a:ext>
            </a:extLst>
          </p:cNvPr>
          <p:cNvSpPr>
            <a:spLocks noGrp="1"/>
          </p:cNvSpPr>
          <p:nvPr>
            <p:ph type="title"/>
          </p:nvPr>
        </p:nvSpPr>
        <p:spPr/>
        <p:txBody>
          <a:bodyPr>
            <a:normAutofit fontScale="90000"/>
          </a:bodyPr>
          <a:lstStyle/>
          <a:p>
            <a:pPr algn="ctr"/>
            <a:r>
              <a:rPr lang="da-DK" b="1" dirty="0"/>
              <a:t>K1-2-3-UB – vi tager temperaturen på unge anno 2018!</a:t>
            </a:r>
            <a:br>
              <a:rPr lang="da-DK" b="1" dirty="0"/>
            </a:br>
            <a:r>
              <a:rPr lang="da-DK" sz="2000" dirty="0"/>
              <a:t>Vingsted 17.september 2018</a:t>
            </a:r>
          </a:p>
        </p:txBody>
      </p:sp>
      <p:pic>
        <p:nvPicPr>
          <p:cNvPr id="5" name="Pladsholder til indhold 4">
            <a:extLst>
              <a:ext uri="{FF2B5EF4-FFF2-40B4-BE49-F238E27FC236}">
                <a16:creationId xmlns:a16="http://schemas.microsoft.com/office/drawing/2014/main" id="{707B6454-07A3-4D82-9F0F-0092DE1295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2096294"/>
            <a:ext cx="8128000" cy="3810000"/>
          </a:xfrm>
        </p:spPr>
      </p:pic>
    </p:spTree>
    <p:extLst>
      <p:ext uri="{BB962C8B-B14F-4D97-AF65-F5344CB8AC3E}">
        <p14:creationId xmlns:p14="http://schemas.microsoft.com/office/powerpoint/2010/main" val="64284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7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E5B352-4B4D-4BA2-A40C-24F35F7BA300}"/>
              </a:ext>
            </a:extLst>
          </p:cNvPr>
          <p:cNvSpPr>
            <a:spLocks noGrp="1"/>
          </p:cNvSpPr>
          <p:nvPr>
            <p:ph type="title"/>
          </p:nvPr>
        </p:nvSpPr>
        <p:spPr>
          <a:xfrm>
            <a:off x="9093496" y="618681"/>
            <a:ext cx="2613872" cy="4794567"/>
          </a:xfrm>
          <a:prstGeom prst="ellipse">
            <a:avLst/>
          </a:prstGeom>
        </p:spPr>
        <p:txBody>
          <a:bodyPr vert="horz" lIns="91440" tIns="45720" rIns="91440" bIns="45720" rtlCol="0" anchor="ctr">
            <a:normAutofit/>
          </a:bodyPr>
          <a:lstStyle/>
          <a:p>
            <a:pPr>
              <a:defRPr/>
            </a:pPr>
            <a:r>
              <a:rPr lang="en-US" sz="3600">
                <a:solidFill>
                  <a:srgbClr val="FFFFFF"/>
                </a:solidFill>
              </a:rPr>
              <a:t>9.Kl 2017</a:t>
            </a:r>
          </a:p>
        </p:txBody>
      </p:sp>
      <p:sp>
        <p:nvSpPr>
          <p:cNvPr id="7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ladsholder til indhold 4" descr="Et billede, der indeholder person, væg, gruppe, personer&#10;&#10;Beskrivelse, der er oprettet med meget høj sikkerhed">
            <a:extLst>
              <a:ext uri="{FF2B5EF4-FFF2-40B4-BE49-F238E27FC236}">
                <a16:creationId xmlns:a16="http://schemas.microsoft.com/office/drawing/2014/main" id="{E811E801-BA7F-444F-843B-B9A69282A62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119"/>
          <a:stretch/>
        </p:blipFill>
        <p:spPr>
          <a:xfrm>
            <a:off x="976251" y="942538"/>
            <a:ext cx="7163222" cy="4808332"/>
          </a:xfrm>
          <a:prstGeom prst="rect">
            <a:avLst/>
          </a:prstGeom>
          <a:effectLst/>
        </p:spPr>
      </p:pic>
    </p:spTree>
    <p:extLst>
      <p:ext uri="{BB962C8B-B14F-4D97-AF65-F5344CB8AC3E}">
        <p14:creationId xmlns:p14="http://schemas.microsoft.com/office/powerpoint/2010/main" val="5008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B8FD2-16AA-4941-AA7C-BA5BA6939ED4}"/>
              </a:ext>
            </a:extLst>
          </p:cNvPr>
          <p:cNvSpPr>
            <a:spLocks noGrp="1"/>
          </p:cNvSpPr>
          <p:nvPr>
            <p:ph type="title"/>
          </p:nvPr>
        </p:nvSpPr>
        <p:spPr>
          <a:xfrm>
            <a:off x="640080" y="586408"/>
            <a:ext cx="2752354" cy="599329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defRPr/>
            </a:pPr>
            <a:br>
              <a:rPr lang="en-US" sz="3200" b="1" kern="1200" dirty="0">
                <a:solidFill>
                  <a:srgbClr val="FFFFFF"/>
                </a:solidFill>
                <a:latin typeface="+mj-lt"/>
                <a:ea typeface="+mj-ea"/>
                <a:cs typeface="+mj-cs"/>
              </a:rPr>
            </a:b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a:t>
            </a:r>
            <a:r>
              <a:rPr lang="en-US" sz="3200" b="1" kern="1200" dirty="0" err="1">
                <a:solidFill>
                  <a:srgbClr val="FFFFFF"/>
                </a:solidFill>
                <a:latin typeface="+mj-lt"/>
                <a:ea typeface="+mj-ea"/>
                <a:cs typeface="+mj-cs"/>
              </a:rPr>
              <a:t>Siden</a:t>
            </a:r>
            <a:r>
              <a:rPr lang="en-US" sz="3200" b="1" kern="1200" dirty="0">
                <a:solidFill>
                  <a:srgbClr val="FFFFFF"/>
                </a:solidFill>
                <a:latin typeface="+mj-lt"/>
                <a:ea typeface="+mj-ea"/>
                <a:cs typeface="+mj-cs"/>
              </a:rPr>
              <a:t> 5.klasse har </a:t>
            </a:r>
            <a:r>
              <a:rPr lang="en-US" sz="3200" b="1" kern="1200" dirty="0" err="1">
                <a:solidFill>
                  <a:srgbClr val="FFFFFF"/>
                </a:solidFill>
                <a:latin typeface="+mj-lt"/>
                <a:ea typeface="+mj-ea"/>
                <a:cs typeface="+mj-cs"/>
              </a:rPr>
              <a:t>jeg</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frygtet</a:t>
            </a:r>
            <a:r>
              <a:rPr lang="en-US" sz="3200" b="1" kern="1200" dirty="0">
                <a:solidFill>
                  <a:srgbClr val="FFFFFF"/>
                </a:solidFill>
                <a:latin typeface="+mj-lt"/>
                <a:ea typeface="+mj-ea"/>
                <a:cs typeface="+mj-cs"/>
              </a:rPr>
              <a:t> den </a:t>
            </a:r>
            <a:r>
              <a:rPr lang="en-US" sz="3200" b="1" kern="1200" dirty="0" err="1">
                <a:solidFill>
                  <a:srgbClr val="FFFFFF"/>
                </a:solidFill>
                <a:latin typeface="+mj-lt"/>
                <a:ea typeface="+mj-ea"/>
                <a:cs typeface="+mj-cs"/>
              </a:rPr>
              <a:t>eksamen</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jeg</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skal</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til</a:t>
            </a:r>
            <a:r>
              <a:rPr lang="en-US" sz="3200" b="1" kern="1200" dirty="0">
                <a:solidFill>
                  <a:srgbClr val="FFFFFF"/>
                </a:solidFill>
                <a:latin typeface="+mj-lt"/>
                <a:ea typeface="+mj-ea"/>
                <a:cs typeface="+mj-cs"/>
              </a:rPr>
              <a:t> nu </a:t>
            </a:r>
            <a:r>
              <a:rPr lang="en-US" sz="3200" b="1" kern="1200" dirty="0" err="1">
                <a:solidFill>
                  <a:srgbClr val="FFFFFF"/>
                </a:solidFill>
                <a:latin typeface="+mj-lt"/>
                <a:ea typeface="+mj-ea"/>
                <a:cs typeface="+mj-cs"/>
              </a:rPr>
              <a:t>til</a:t>
            </a:r>
            <a:r>
              <a:rPr lang="en-US" sz="3200" b="1" kern="1200" dirty="0">
                <a:solidFill>
                  <a:srgbClr val="FFFFFF"/>
                </a:solidFill>
                <a:latin typeface="+mj-lt"/>
                <a:ea typeface="+mj-ea"/>
                <a:cs typeface="+mj-cs"/>
              </a:rPr>
              <a:t> </a:t>
            </a:r>
            <a:r>
              <a:rPr lang="en-US" sz="3200" b="1" kern="1200" dirty="0" err="1">
                <a:solidFill>
                  <a:srgbClr val="FFFFFF"/>
                </a:solidFill>
                <a:latin typeface="+mj-lt"/>
                <a:ea typeface="+mj-ea"/>
                <a:cs typeface="+mj-cs"/>
              </a:rPr>
              <a:t>sommer</a:t>
            </a:r>
            <a:r>
              <a:rPr lang="en-US" sz="3200" b="1" kern="1200" dirty="0">
                <a:solidFill>
                  <a:srgbClr val="FFFFFF"/>
                </a:solidFill>
                <a:latin typeface="+mj-lt"/>
                <a:ea typeface="+mj-ea"/>
                <a:cs typeface="+mj-cs"/>
              </a:rPr>
              <a:t>…”</a:t>
            </a:r>
            <a:br>
              <a:rPr lang="en-US" sz="1000" b="1" kern="1200" dirty="0">
                <a:solidFill>
                  <a:srgbClr val="FFFFFF"/>
                </a:solidFill>
                <a:latin typeface="+mj-lt"/>
                <a:ea typeface="+mj-ea"/>
                <a:cs typeface="+mj-cs"/>
              </a:rPr>
            </a:br>
            <a:br>
              <a:rPr lang="en-US" sz="1000" b="1" kern="1200" dirty="0">
                <a:solidFill>
                  <a:srgbClr val="FFFFFF"/>
                </a:solidFill>
                <a:latin typeface="+mj-lt"/>
                <a:ea typeface="+mj-ea"/>
                <a:cs typeface="+mj-cs"/>
              </a:rPr>
            </a:br>
            <a:endParaRPr lang="en-US" sz="1000" b="1" kern="1200" dirty="0">
              <a:solidFill>
                <a:srgbClr val="FFFFFF"/>
              </a:solidFill>
              <a:latin typeface="+mj-lt"/>
              <a:ea typeface="+mj-ea"/>
              <a:cs typeface="+mj-cs"/>
            </a:endParaRPr>
          </a:p>
        </p:txBody>
      </p:sp>
      <p:pic>
        <p:nvPicPr>
          <p:cNvPr id="16387" name="Pladsholder til indhold 3">
            <a:extLst>
              <a:ext uri="{FF2B5EF4-FFF2-40B4-BE49-F238E27FC236}">
                <a16:creationId xmlns:a16="http://schemas.microsoft.com/office/drawing/2014/main" id="{B2EE6301-C346-484A-9495-B19406D763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405625"/>
            <a:ext cx="7188199" cy="4043361"/>
          </a:xfrm>
          <a:prstGeom prst="rect">
            <a:avLst/>
          </a:prstGeom>
        </p:spPr>
      </p:pic>
    </p:spTree>
    <p:extLst>
      <p:ext uri="{BB962C8B-B14F-4D97-AF65-F5344CB8AC3E}">
        <p14:creationId xmlns:p14="http://schemas.microsoft.com/office/powerpoint/2010/main" val="279323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8F532E-7901-4F3C-A7E4-CA31838FA10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Det er der ikke meget af……</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ladsholder til indhold 4" descr="Et billede, der indeholder græs, fodbold, person, felt&#10;&#10;Beskrivelse, der er oprettet med meget høj sikkerhed">
            <a:extLst>
              <a:ext uri="{FF2B5EF4-FFF2-40B4-BE49-F238E27FC236}">
                <a16:creationId xmlns:a16="http://schemas.microsoft.com/office/drawing/2014/main" id="{616CA0C7-8F55-45F6-9462-FDE1A140E0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795169"/>
            <a:ext cx="6553545" cy="5275603"/>
          </a:xfrm>
          <a:prstGeom prst="rect">
            <a:avLst/>
          </a:prstGeom>
        </p:spPr>
      </p:pic>
    </p:spTree>
    <p:extLst>
      <p:ext uri="{BB962C8B-B14F-4D97-AF65-F5344CB8AC3E}">
        <p14:creationId xmlns:p14="http://schemas.microsoft.com/office/powerpoint/2010/main" val="296151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5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69DF5D-F29D-4A38-8E73-5EE85D5DCD3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Det er mere sådan de vokser op……</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indendørs, væg, person&#10;&#10;Beskrivelse, der er oprettet med høj sikkerhed">
            <a:extLst>
              <a:ext uri="{FF2B5EF4-FFF2-40B4-BE49-F238E27FC236}">
                <a16:creationId xmlns:a16="http://schemas.microsoft.com/office/drawing/2014/main" id="{29CEC547-3772-446D-BE4A-08C3ED38D5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855" r="5719"/>
          <a:stretch/>
        </p:blipFill>
        <p:spPr>
          <a:xfrm>
            <a:off x="976251" y="942538"/>
            <a:ext cx="7163222" cy="4808332"/>
          </a:xfrm>
          <a:prstGeom prst="rect">
            <a:avLst/>
          </a:prstGeom>
          <a:effectLst/>
        </p:spPr>
      </p:pic>
    </p:spTree>
    <p:extLst>
      <p:ext uri="{BB962C8B-B14F-4D97-AF65-F5344CB8AC3E}">
        <p14:creationId xmlns:p14="http://schemas.microsoft.com/office/powerpoint/2010/main" val="351798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86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el 1">
            <a:extLst>
              <a:ext uri="{FF2B5EF4-FFF2-40B4-BE49-F238E27FC236}">
                <a16:creationId xmlns:a16="http://schemas.microsoft.com/office/drawing/2014/main" id="{B275951F-FC21-43C3-8FC4-D6C02811B0D5}"/>
              </a:ext>
            </a:extLst>
          </p:cNvPr>
          <p:cNvSpPr>
            <a:spLocks noGrp="1"/>
          </p:cNvSpPr>
          <p:nvPr>
            <p:ph type="title"/>
          </p:nvPr>
        </p:nvSpPr>
        <p:spPr>
          <a:xfrm>
            <a:off x="9093496" y="618681"/>
            <a:ext cx="2613872" cy="4794567"/>
          </a:xfrm>
          <a:prstGeom prst="ellipse">
            <a:avLst/>
          </a:prstGeom>
        </p:spPr>
        <p:txBody>
          <a:bodyPr vert="horz" lIns="91440" tIns="45720" rIns="91440" bIns="45720" rtlCol="0" anchor="ctr">
            <a:normAutofit/>
          </a:bodyPr>
          <a:lstStyle/>
          <a:p>
            <a:pPr>
              <a:defRPr/>
            </a:pPr>
            <a:r>
              <a:rPr lang="en-US" altLang="da-DK" sz="3100">
                <a:solidFill>
                  <a:srgbClr val="FFFFFF"/>
                </a:solidFill>
              </a:rPr>
              <a:t>Studenter 1986</a:t>
            </a:r>
          </a:p>
        </p:txBody>
      </p:sp>
      <p:sp>
        <p:nvSpPr>
          <p:cNvPr id="13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3" name="Pladsholder til indhold 3" descr="Et billede, der indeholder person, poserer, gruppe, foto&#10;&#10;Beskrivelse, der er oprettet med meget høj sikkerhed">
            <a:extLst>
              <a:ext uri="{FF2B5EF4-FFF2-40B4-BE49-F238E27FC236}">
                <a16:creationId xmlns:a16="http://schemas.microsoft.com/office/drawing/2014/main" id="{B0E2FA26-9FB1-4491-8C22-CDF8B75591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466" r="26042" b="1"/>
          <a:stretch/>
        </p:blipFill>
        <p:spPr>
          <a:xfrm>
            <a:off x="976251" y="942538"/>
            <a:ext cx="7163222" cy="4808332"/>
          </a:xfrm>
          <a:prstGeom prst="rect">
            <a:avLst/>
          </a:prstGeom>
          <a:effectLst/>
        </p:spPr>
      </p:pic>
    </p:spTree>
    <p:extLst>
      <p:ext uri="{BB962C8B-B14F-4D97-AF65-F5344CB8AC3E}">
        <p14:creationId xmlns:p14="http://schemas.microsoft.com/office/powerpoint/2010/main" val="400618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el 1">
            <a:extLst>
              <a:ext uri="{FF2B5EF4-FFF2-40B4-BE49-F238E27FC236}">
                <a16:creationId xmlns:a16="http://schemas.microsoft.com/office/drawing/2014/main" id="{0864E0B9-B7A1-44D5-8E1D-3B2B78BB1E01}"/>
              </a:ext>
            </a:extLst>
          </p:cNvPr>
          <p:cNvSpPr>
            <a:spLocks noGrp="1"/>
          </p:cNvSpPr>
          <p:nvPr>
            <p:ph type="title"/>
          </p:nvPr>
        </p:nvSpPr>
        <p:spPr>
          <a:xfrm>
            <a:off x="9093496" y="618681"/>
            <a:ext cx="2613872" cy="4794567"/>
          </a:xfrm>
          <a:prstGeom prst="ellipse">
            <a:avLst/>
          </a:prstGeom>
        </p:spPr>
        <p:txBody>
          <a:bodyPr vert="horz" lIns="91440" tIns="45720" rIns="91440" bIns="45720" rtlCol="0" anchor="ctr">
            <a:normAutofit/>
          </a:bodyPr>
          <a:lstStyle/>
          <a:p>
            <a:pPr>
              <a:defRPr/>
            </a:pPr>
            <a:r>
              <a:rPr lang="en-US" altLang="da-DK" sz="3100">
                <a:solidFill>
                  <a:srgbClr val="FFFFFF"/>
                </a:solidFill>
              </a:rPr>
              <a:t>Studenter 2018</a:t>
            </a:r>
          </a:p>
        </p:txBody>
      </p:sp>
      <p:sp>
        <p:nvSpPr>
          <p:cNvPr id="14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7" name="Pladsholder til indhold 3" descr="Et billede, der indeholder bygning, person, himmel, udendørs&#10;&#10;Beskrivelse, der er oprettet med meget høj sikkerhed">
            <a:extLst>
              <a:ext uri="{FF2B5EF4-FFF2-40B4-BE49-F238E27FC236}">
                <a16:creationId xmlns:a16="http://schemas.microsoft.com/office/drawing/2014/main" id="{AC181F76-181A-46D9-9E98-66D6E64233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00"/>
          <a:stretch/>
        </p:blipFill>
        <p:spPr>
          <a:xfrm>
            <a:off x="976251" y="942538"/>
            <a:ext cx="7163222" cy="4808332"/>
          </a:xfrm>
          <a:prstGeom prst="rect">
            <a:avLst/>
          </a:prstGeom>
          <a:effectLst/>
        </p:spPr>
      </p:pic>
    </p:spTree>
    <p:extLst>
      <p:ext uri="{BB962C8B-B14F-4D97-AF65-F5344CB8AC3E}">
        <p14:creationId xmlns:p14="http://schemas.microsoft.com/office/powerpoint/2010/main" val="199760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5">
            <a:extLst>
              <a:ext uri="{FF2B5EF4-FFF2-40B4-BE49-F238E27FC236}">
                <a16:creationId xmlns:a16="http://schemas.microsoft.com/office/drawing/2014/main" id="{00372701-83B9-478A-9B29-7A50C8310B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6">
            <a:extLst>
              <a:ext uri="{FF2B5EF4-FFF2-40B4-BE49-F238E27FC236}">
                <a16:creationId xmlns:a16="http://schemas.microsoft.com/office/drawing/2014/main" id="{9EDA5044-3268-4753-AEE8-20199924E2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7">
            <a:extLst>
              <a:ext uri="{FF2B5EF4-FFF2-40B4-BE49-F238E27FC236}">
                <a16:creationId xmlns:a16="http://schemas.microsoft.com/office/drawing/2014/main" id="{111A83C6-3159-48A2-95E0-D9A872D3EF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1" name="Pladsholder til indhold 3" descr="Vækstkurve.png">
            <a:extLst>
              <a:ext uri="{FF2B5EF4-FFF2-40B4-BE49-F238E27FC236}">
                <a16:creationId xmlns:a16="http://schemas.microsoft.com/office/drawing/2014/main" id="{C567C47E-28F8-469E-85D8-3C43F2EFF1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349189" y="640080"/>
            <a:ext cx="3744199" cy="4188823"/>
          </a:xfrm>
          <a:prstGeom prst="rect">
            <a:avLst/>
          </a:prstGeom>
        </p:spPr>
      </p:pic>
      <p:sp>
        <p:nvSpPr>
          <p:cNvPr id="53250" name="Titel 1">
            <a:extLst>
              <a:ext uri="{FF2B5EF4-FFF2-40B4-BE49-F238E27FC236}">
                <a16:creationId xmlns:a16="http://schemas.microsoft.com/office/drawing/2014/main" id="{4F006B3B-7A01-4B44-8B55-60FD13E46ACA}"/>
              </a:ext>
            </a:extLst>
          </p:cNvPr>
          <p:cNvSpPr>
            <a:spLocks noGrp="1" noChangeArrowheads="1"/>
          </p:cNvSpPr>
          <p:nvPr>
            <p:ph type="title"/>
          </p:nvPr>
        </p:nvSpPr>
        <p:spPr>
          <a:xfrm>
            <a:off x="599435" y="3217991"/>
            <a:ext cx="5667375" cy="1908902"/>
          </a:xfrm>
        </p:spPr>
        <p:txBody>
          <a:bodyPr vert="horz" lIns="91440" tIns="45720" rIns="91440" bIns="45720" rtlCol="0" anchor="ctr">
            <a:normAutofit/>
          </a:bodyPr>
          <a:lstStyle/>
          <a:p>
            <a:r>
              <a:rPr lang="en-US" altLang="da-DK" kern="1200">
                <a:solidFill>
                  <a:schemeClr val="tx1"/>
                </a:solidFill>
                <a:latin typeface="+mj-lt"/>
                <a:ea typeface="+mj-ea"/>
                <a:cs typeface="+mj-cs"/>
              </a:rPr>
              <a:t>Vi lever i en verden i HASTIG forandring!</a:t>
            </a:r>
          </a:p>
        </p:txBody>
      </p:sp>
    </p:spTree>
    <p:extLst>
      <p:ext uri="{BB962C8B-B14F-4D97-AF65-F5344CB8AC3E}">
        <p14:creationId xmlns:p14="http://schemas.microsoft.com/office/powerpoint/2010/main" val="219636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3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C95C50-9852-475E-8B41-F82EBBA4584B}"/>
              </a:ext>
            </a:extLst>
          </p:cNvPr>
          <p:cNvSpPr>
            <a:spLocks noGrp="1"/>
          </p:cNvSpPr>
          <p:nvPr>
            <p:ph type="title"/>
          </p:nvPr>
        </p:nvSpPr>
        <p:spPr>
          <a:xfrm>
            <a:off x="9093496" y="618681"/>
            <a:ext cx="2613872" cy="4794567"/>
          </a:xfrm>
          <a:prstGeom prst="ellipse">
            <a:avLst/>
          </a:prstGeom>
        </p:spPr>
        <p:txBody>
          <a:bodyPr vert="horz" lIns="91440" tIns="45720" rIns="91440" bIns="45720" rtlCol="0" anchor="ctr">
            <a:normAutofit/>
          </a:bodyPr>
          <a:lstStyle/>
          <a:p>
            <a:r>
              <a:rPr lang="en-US" sz="3600">
                <a:solidFill>
                  <a:srgbClr val="FFFFFF"/>
                </a:solidFill>
              </a:rPr>
              <a:t>Det er deres nutid……</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gul, vej, transport, bil&#10;&#10;Beskrivelse, der er oprettet med meget høj sikkerhed">
            <a:extLst>
              <a:ext uri="{FF2B5EF4-FFF2-40B4-BE49-F238E27FC236}">
                <a16:creationId xmlns:a16="http://schemas.microsoft.com/office/drawing/2014/main" id="{FF3252B0-F730-4FEF-B36D-6D7A0438A8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81" r="-2" b="-2"/>
          <a:stretch/>
        </p:blipFill>
        <p:spPr>
          <a:xfrm>
            <a:off x="976251" y="942538"/>
            <a:ext cx="7163222" cy="4808332"/>
          </a:xfrm>
          <a:prstGeom prst="rect">
            <a:avLst/>
          </a:prstGeom>
          <a:effectLst/>
        </p:spPr>
      </p:pic>
    </p:spTree>
    <p:extLst>
      <p:ext uri="{BB962C8B-B14F-4D97-AF65-F5344CB8AC3E}">
        <p14:creationId xmlns:p14="http://schemas.microsoft.com/office/powerpoint/2010/main" val="236425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314" name="Titel 1">
            <a:extLst>
              <a:ext uri="{FF2B5EF4-FFF2-40B4-BE49-F238E27FC236}">
                <a16:creationId xmlns:a16="http://schemas.microsoft.com/office/drawing/2014/main" id="{BF2964F8-EF4E-47FF-B81F-A8727978324E}"/>
              </a:ext>
            </a:extLst>
          </p:cNvPr>
          <p:cNvSpPr>
            <a:spLocks noGrp="1"/>
          </p:cNvSpPr>
          <p:nvPr>
            <p:ph type="title"/>
          </p:nvPr>
        </p:nvSpPr>
        <p:spPr>
          <a:xfrm>
            <a:off x="640079" y="2053641"/>
            <a:ext cx="3669161" cy="2760098"/>
          </a:xfrm>
        </p:spPr>
        <p:txBody>
          <a:bodyPr rtlCol="0">
            <a:normAutofit/>
          </a:bodyPr>
          <a:lstStyle/>
          <a:p>
            <a:pPr defTabSz="342941">
              <a:defRPr/>
            </a:pPr>
            <a:r>
              <a:rPr lang="da-DK" altLang="da-DK">
                <a:solidFill>
                  <a:srgbClr val="FFFFFF"/>
                </a:solidFill>
              </a:rPr>
              <a:t>Hvad er 21st century skills?</a:t>
            </a:r>
          </a:p>
        </p:txBody>
      </p:sp>
      <p:sp>
        <p:nvSpPr>
          <p:cNvPr id="15363" name="Pladsholder til indhold 2">
            <a:extLst>
              <a:ext uri="{FF2B5EF4-FFF2-40B4-BE49-F238E27FC236}">
                <a16:creationId xmlns:a16="http://schemas.microsoft.com/office/drawing/2014/main" id="{5CCB2225-D62B-402A-A565-2C27A1AB632A}"/>
              </a:ext>
            </a:extLst>
          </p:cNvPr>
          <p:cNvSpPr>
            <a:spLocks noGrp="1"/>
          </p:cNvSpPr>
          <p:nvPr>
            <p:ph idx="1"/>
          </p:nvPr>
        </p:nvSpPr>
        <p:spPr>
          <a:xfrm>
            <a:off x="6090574" y="801866"/>
            <a:ext cx="5306084" cy="5230634"/>
          </a:xfrm>
        </p:spPr>
        <p:txBody>
          <a:bodyPr rtlCol="0" anchor="ctr">
            <a:normAutofit/>
          </a:bodyPr>
          <a:lstStyle/>
          <a:p>
            <a:pPr marL="257206" indent="-257206" defTabSz="342941">
              <a:buFont typeface="Wingdings 3" charset="2"/>
              <a:buChar char=""/>
              <a:defRPr/>
            </a:pPr>
            <a:r>
              <a:rPr lang="da-DK" altLang="da-DK" sz="2400">
                <a:solidFill>
                  <a:srgbClr val="000000"/>
                </a:solidFill>
              </a:rPr>
              <a:t>Det er bl.a.:</a:t>
            </a:r>
          </a:p>
          <a:p>
            <a:pPr marL="257206" indent="-257206" defTabSz="342941">
              <a:buFont typeface="Wingdings 3" charset="2"/>
              <a:buChar char=""/>
              <a:defRPr/>
            </a:pPr>
            <a:r>
              <a:rPr lang="da-DK" altLang="da-DK" sz="2400">
                <a:solidFill>
                  <a:srgbClr val="000000"/>
                </a:solidFill>
              </a:rPr>
              <a:t>Det at kunne være udenfor sin </a:t>
            </a:r>
            <a:r>
              <a:rPr lang="da-DK" altLang="da-DK" sz="2400" b="1">
                <a:solidFill>
                  <a:srgbClr val="000000"/>
                </a:solidFill>
              </a:rPr>
              <a:t>comfortzone</a:t>
            </a:r>
            <a:r>
              <a:rPr lang="da-DK" altLang="da-DK" sz="2400">
                <a:solidFill>
                  <a:srgbClr val="000000"/>
                </a:solidFill>
              </a:rPr>
              <a:t>…..</a:t>
            </a:r>
          </a:p>
          <a:p>
            <a:pPr marL="257206" indent="-257206" defTabSz="342941">
              <a:buFont typeface="Wingdings 3" charset="2"/>
              <a:buChar char=""/>
              <a:defRPr/>
            </a:pPr>
            <a:r>
              <a:rPr lang="da-DK" altLang="da-DK" sz="2400" b="1">
                <a:solidFill>
                  <a:srgbClr val="000000"/>
                </a:solidFill>
              </a:rPr>
              <a:t>Eksperimentere </a:t>
            </a:r>
            <a:r>
              <a:rPr lang="da-DK" altLang="da-DK" sz="2400">
                <a:solidFill>
                  <a:srgbClr val="000000"/>
                </a:solidFill>
              </a:rPr>
              <a:t>– og turde fejle…</a:t>
            </a:r>
          </a:p>
          <a:p>
            <a:pPr marL="257206" indent="-257206" defTabSz="342941">
              <a:buFont typeface="Wingdings 3" charset="2"/>
              <a:buChar char=""/>
              <a:defRPr/>
            </a:pPr>
            <a:r>
              <a:rPr lang="da-DK" altLang="da-DK" sz="2400">
                <a:solidFill>
                  <a:srgbClr val="000000"/>
                </a:solidFill>
              </a:rPr>
              <a:t>Evnen og viljen til </a:t>
            </a:r>
            <a:r>
              <a:rPr lang="da-DK" altLang="da-DK" sz="2400" b="1">
                <a:solidFill>
                  <a:srgbClr val="000000"/>
                </a:solidFill>
              </a:rPr>
              <a:t>samarbejde</a:t>
            </a:r>
          </a:p>
          <a:p>
            <a:pPr marL="257206" indent="-257206" defTabSz="342941">
              <a:buFont typeface="Wingdings 3" charset="2"/>
              <a:buChar char=""/>
              <a:defRPr/>
            </a:pPr>
            <a:r>
              <a:rPr lang="da-DK" altLang="da-DK" sz="2400">
                <a:solidFill>
                  <a:srgbClr val="000000"/>
                </a:solidFill>
              </a:rPr>
              <a:t>Kreativitet</a:t>
            </a:r>
          </a:p>
          <a:p>
            <a:pPr marL="257206" indent="-257206" defTabSz="342941">
              <a:buFont typeface="Wingdings 3" charset="2"/>
              <a:buChar char=""/>
              <a:defRPr/>
            </a:pPr>
            <a:r>
              <a:rPr lang="da-DK" altLang="da-DK" sz="2400">
                <a:solidFill>
                  <a:srgbClr val="000000"/>
                </a:solidFill>
              </a:rPr>
              <a:t>Kritisk sans – ikke bare ”Hvad?” men også ”</a:t>
            </a:r>
            <a:r>
              <a:rPr lang="da-DK" altLang="da-DK" sz="2400" b="1">
                <a:solidFill>
                  <a:srgbClr val="000000"/>
                </a:solidFill>
              </a:rPr>
              <a:t>Hvorfor</a:t>
            </a:r>
            <a:r>
              <a:rPr lang="da-DK" altLang="da-DK" sz="2400">
                <a:solidFill>
                  <a:srgbClr val="000000"/>
                </a:solidFill>
              </a:rPr>
              <a:t>?”</a:t>
            </a:r>
          </a:p>
          <a:p>
            <a:pPr marL="257206" indent="-257206" defTabSz="342941">
              <a:buFont typeface="Wingdings 3" charset="2"/>
              <a:buChar char=""/>
              <a:defRPr/>
            </a:pPr>
            <a:r>
              <a:rPr lang="da-DK" altLang="da-DK" sz="2400">
                <a:solidFill>
                  <a:srgbClr val="000000"/>
                </a:solidFill>
              </a:rPr>
              <a:t>Hvad er det efterskolen kan?</a:t>
            </a:r>
          </a:p>
          <a:p>
            <a:pPr marL="0" indent="0" defTabSz="342941">
              <a:buNone/>
              <a:defRPr/>
            </a:pPr>
            <a:endParaRPr lang="da-DK" altLang="da-DK" sz="2400">
              <a:solidFill>
                <a:srgbClr val="000000"/>
              </a:solidFill>
            </a:endParaRPr>
          </a:p>
          <a:p>
            <a:pPr marL="0" indent="0" defTabSz="342941">
              <a:buNone/>
              <a:defRPr/>
            </a:pPr>
            <a:endParaRPr lang="da-DK" altLang="da-DK" sz="2400">
              <a:solidFill>
                <a:srgbClr val="000000"/>
              </a:solidFill>
            </a:endParaRPr>
          </a:p>
        </p:txBody>
      </p:sp>
    </p:spTree>
    <p:extLst>
      <p:ext uri="{BB962C8B-B14F-4D97-AF65-F5344CB8AC3E}">
        <p14:creationId xmlns:p14="http://schemas.microsoft.com/office/powerpoint/2010/main" val="257764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el 1">
            <a:extLst>
              <a:ext uri="{FF2B5EF4-FFF2-40B4-BE49-F238E27FC236}">
                <a16:creationId xmlns:a16="http://schemas.microsoft.com/office/drawing/2014/main" id="{5AE65BA6-DDE4-4C24-AB17-000AF33C9F8C}"/>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defRPr/>
            </a:pPr>
            <a:r>
              <a:rPr lang="en-US" altLang="da-DK" kern="1200">
                <a:solidFill>
                  <a:srgbClr val="FFFFFF"/>
                </a:solidFill>
                <a:latin typeface="+mj-lt"/>
                <a:ea typeface="+mj-ea"/>
                <a:cs typeface="+mj-cs"/>
              </a:rPr>
              <a:t>Den unikke individualitet! – hvor man søger det trygge!</a:t>
            </a:r>
          </a:p>
        </p:txBody>
      </p:sp>
      <p:pic>
        <p:nvPicPr>
          <p:cNvPr id="55299" name="Pladsholder til indhold 3" descr="den unikke individualitet.jpg">
            <a:extLst>
              <a:ext uri="{FF2B5EF4-FFF2-40B4-BE49-F238E27FC236}">
                <a16:creationId xmlns:a16="http://schemas.microsoft.com/office/drawing/2014/main" id="{708AA809-A8B0-435D-A0F6-FC54D9AB8DF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829" r="8775"/>
          <a:stretch/>
        </p:blipFill>
        <p:spPr>
          <a:xfrm>
            <a:off x="5553081" y="492573"/>
            <a:ext cx="5755026" cy="5880796"/>
          </a:xfrm>
          <a:prstGeom prst="rect">
            <a:avLst/>
          </a:prstGeom>
        </p:spPr>
      </p:pic>
    </p:spTree>
    <p:extLst>
      <p:ext uri="{BB962C8B-B14F-4D97-AF65-F5344CB8AC3E}">
        <p14:creationId xmlns:p14="http://schemas.microsoft.com/office/powerpoint/2010/main" val="48610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2" name="Picture 3">
            <a:extLst>
              <a:ext uri="{FF2B5EF4-FFF2-40B4-BE49-F238E27FC236}">
                <a16:creationId xmlns:a16="http://schemas.microsoft.com/office/drawing/2014/main" id="{9B370E90-22D2-43BE-A627-6AB661C2E3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3" name="Rectangle 7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1">
            <a:extLst>
              <a:ext uri="{FF2B5EF4-FFF2-40B4-BE49-F238E27FC236}">
                <a16:creationId xmlns:a16="http://schemas.microsoft.com/office/drawing/2014/main" id="{13A84703-8506-4866-AB3F-413BB059AE2F}"/>
              </a:ext>
            </a:extLst>
          </p:cNvPr>
          <p:cNvSpPr>
            <a:spLocks noGrp="1" noChangeArrowheads="1"/>
          </p:cNvSpPr>
          <p:nvPr>
            <p:ph type="title"/>
          </p:nvPr>
        </p:nvSpPr>
        <p:spPr>
          <a:xfrm>
            <a:off x="523875" y="5317240"/>
            <a:ext cx="11210925" cy="744836"/>
          </a:xfrm>
        </p:spPr>
        <p:txBody>
          <a:bodyPr vert="horz" lIns="91440" tIns="45720" rIns="91440" bIns="45720" rtlCol="0" anchor="ctr">
            <a:normAutofit/>
          </a:bodyPr>
          <a:lstStyle/>
          <a:p>
            <a:pPr algn="ctr"/>
            <a:r>
              <a:rPr lang="en-US" altLang="da-DK" sz="3600" b="1">
                <a:solidFill>
                  <a:schemeClr val="tx1">
                    <a:lumMod val="85000"/>
                    <a:lumOff val="15000"/>
                  </a:schemeClr>
                </a:solidFill>
              </a:rPr>
              <a:t>Når man googler danske unge…..</a:t>
            </a:r>
          </a:p>
        </p:txBody>
      </p:sp>
      <p:cxnSp>
        <p:nvCxnSpPr>
          <p:cNvPr id="75" name="Straight Connector 7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9" name="Rectangle 77">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7" name="Pladsholder til indhold 6" descr="Et billede, der indeholder beklædning, jord, udendørs, sidder&#10;&#10;Beskrivelse, der er oprettet med høj sikkerhed">
            <a:extLst>
              <a:ext uri="{FF2B5EF4-FFF2-40B4-BE49-F238E27FC236}">
                <a16:creationId xmlns:a16="http://schemas.microsoft.com/office/drawing/2014/main" id="{4B412594-2809-40E9-9FDD-8E8CD8BECAA0}"/>
              </a:ext>
            </a:extLst>
          </p:cNvPr>
          <p:cNvPicPr>
            <a:picLocks noChangeAspect="1"/>
          </p:cNvPicPr>
          <p:nvPr/>
        </p:nvPicPr>
        <p:blipFill rotWithShape="1">
          <a:blip r:embed="rId2">
            <a:extLst>
              <a:ext uri="{28A0092B-C50C-407E-A947-70E740481C1C}">
                <a14:useLocalDpi xmlns:a14="http://schemas.microsoft.com/office/drawing/2010/main" val="0"/>
              </a:ext>
            </a:extLst>
          </a:blip>
          <a:srcRect l="3413" r="40399" b="-1"/>
          <a:stretch/>
        </p:blipFill>
        <p:spPr bwMode="auto">
          <a:xfrm>
            <a:off x="7758545" y="1369123"/>
            <a:ext cx="3789988" cy="3789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Freeform 3">
            <a:extLst>
              <a:ext uri="{FF2B5EF4-FFF2-40B4-BE49-F238E27FC236}">
                <a16:creationId xmlns:a16="http://schemas.microsoft.com/office/drawing/2014/main" id="{97FCB4AC-74E0-4CC3-95D6-E6158D6EC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1" name="Freeform 4">
            <a:extLst>
              <a:ext uri="{FF2B5EF4-FFF2-40B4-BE49-F238E27FC236}">
                <a16:creationId xmlns:a16="http://schemas.microsoft.com/office/drawing/2014/main" id="{5C4527E1-0008-421A-B31C-AEA4C2A6A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el 1">
            <a:extLst>
              <a:ext uri="{FF2B5EF4-FFF2-40B4-BE49-F238E27FC236}">
                <a16:creationId xmlns:a16="http://schemas.microsoft.com/office/drawing/2014/main" id="{BE751770-45B3-4F34-A051-0DA53DA55757}"/>
              </a:ext>
            </a:extLst>
          </p:cNvPr>
          <p:cNvSpPr>
            <a:spLocks noGrp="1"/>
          </p:cNvSpPr>
          <p:nvPr>
            <p:ph type="title"/>
          </p:nvPr>
        </p:nvSpPr>
        <p:spPr>
          <a:xfrm>
            <a:off x="804672" y="2600325"/>
            <a:ext cx="4948428" cy="2651200"/>
          </a:xfrm>
        </p:spPr>
        <p:txBody>
          <a:bodyPr vert="horz" lIns="91440" tIns="45720" rIns="91440" bIns="45720" rtlCol="0" anchor="t">
            <a:normAutofit/>
          </a:bodyPr>
          <a:lstStyle/>
          <a:p>
            <a:pPr>
              <a:defRPr/>
            </a:pPr>
            <a:r>
              <a:rPr lang="en-US" sz="4600" b="1" kern="1200">
                <a:solidFill>
                  <a:schemeClr val="tx1"/>
                </a:solidFill>
                <a:latin typeface="+mj-lt"/>
                <a:ea typeface="+mj-ea"/>
                <a:cs typeface="+mj-cs"/>
              </a:rPr>
              <a:t>Globalt orienterede og </a:t>
            </a:r>
            <a:r>
              <a:rPr lang="en-US" sz="4600" b="1" u="sng" kern="1200">
                <a:solidFill>
                  <a:schemeClr val="tx1"/>
                </a:solidFill>
                <a:latin typeface="+mj-lt"/>
                <a:ea typeface="+mj-ea"/>
                <a:cs typeface="+mj-cs"/>
              </a:rPr>
              <a:t>udfordrede unge</a:t>
            </a:r>
            <a:r>
              <a:rPr lang="en-US" sz="4600" b="1" kern="1200">
                <a:solidFill>
                  <a:schemeClr val="tx1"/>
                </a:solidFill>
                <a:latin typeface="+mj-lt"/>
                <a:ea typeface="+mj-ea"/>
                <a:cs typeface="+mj-cs"/>
              </a:rPr>
              <a:t>….</a:t>
            </a:r>
          </a:p>
        </p:txBody>
      </p:sp>
    </p:spTree>
    <p:extLst>
      <p:ext uri="{BB962C8B-B14F-4D97-AF65-F5344CB8AC3E}">
        <p14:creationId xmlns:p14="http://schemas.microsoft.com/office/powerpoint/2010/main" val="35118308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3F335010-3D80-447E-9599-7530AB1366B9}"/>
              </a:ext>
            </a:extLst>
          </p:cNvPr>
          <p:cNvSpPr>
            <a:spLocks noGrp="1" noChangeArrowheads="1"/>
          </p:cNvSpPr>
          <p:nvPr>
            <p:ph type="title"/>
          </p:nvPr>
        </p:nvSpPr>
        <p:spPr>
          <a:xfrm>
            <a:off x="2389052" y="927458"/>
            <a:ext cx="8254564" cy="709995"/>
          </a:xfrm>
        </p:spPr>
        <p:txBody>
          <a:bodyPr>
            <a:noAutofit/>
          </a:bodyPr>
          <a:lstStyle/>
          <a:p>
            <a:pPr algn="ctr" eaLnBrk="1" hangingPunct="1"/>
            <a:r>
              <a:rPr lang="da-DK" altLang="da-DK" sz="3600" dirty="0"/>
              <a:t>Individuel optimisme - Kollektiv pessimisme</a:t>
            </a:r>
            <a:br>
              <a:rPr lang="da-DK" altLang="da-DK" sz="3600" dirty="0"/>
            </a:br>
            <a:r>
              <a:rPr lang="da-DK" altLang="da-DK" sz="3600" dirty="0"/>
              <a:t>Hvad tænker du om fremtiden?</a:t>
            </a:r>
          </a:p>
        </p:txBody>
      </p:sp>
      <p:graphicFrame>
        <p:nvGraphicFramePr>
          <p:cNvPr id="4" name="Pladsholder til indhold 3">
            <a:extLst>
              <a:ext uri="{FF2B5EF4-FFF2-40B4-BE49-F238E27FC236}">
                <a16:creationId xmlns:a16="http://schemas.microsoft.com/office/drawing/2014/main" id="{AE48D8D2-CAEA-4296-A627-D9FBF886796D}"/>
              </a:ext>
            </a:extLst>
          </p:cNvPr>
          <p:cNvGraphicFramePr>
            <a:graphicFrameLocks noGrp="1"/>
          </p:cNvGraphicFramePr>
          <p:nvPr>
            <p:ph idx="1"/>
          </p:nvPr>
        </p:nvGraphicFramePr>
        <p:xfrm>
          <a:off x="2111102" y="2383452"/>
          <a:ext cx="7886268" cy="4186979"/>
        </p:xfrm>
        <a:graphic>
          <a:graphicData uri="http://schemas.openxmlformats.org/drawingml/2006/table">
            <a:tbl>
              <a:tblPr firstRow="1" bandRow="1">
                <a:tableStyleId>{5C22544A-7EE6-4342-B048-85BDC9FD1C3A}</a:tableStyleId>
              </a:tblPr>
              <a:tblGrid>
                <a:gridCol w="3943134">
                  <a:extLst>
                    <a:ext uri="{9D8B030D-6E8A-4147-A177-3AD203B41FA5}">
                      <a16:colId xmlns:a16="http://schemas.microsoft.com/office/drawing/2014/main" val="815884258"/>
                    </a:ext>
                  </a:extLst>
                </a:gridCol>
                <a:gridCol w="3943134">
                  <a:extLst>
                    <a:ext uri="{9D8B030D-6E8A-4147-A177-3AD203B41FA5}">
                      <a16:colId xmlns:a16="http://schemas.microsoft.com/office/drawing/2014/main" val="507600639"/>
                    </a:ext>
                  </a:extLst>
                </a:gridCol>
              </a:tblGrid>
              <a:tr h="457071">
                <a:tc>
                  <a:txBody>
                    <a:bodyPr/>
                    <a:lstStyle/>
                    <a:p>
                      <a:endParaRPr lang="da-DK" sz="2400" dirty="0"/>
                    </a:p>
                  </a:txBody>
                  <a:tcPr marL="91435" marR="91435" marT="45688" marB="45688"/>
                </a:tc>
                <a:tc>
                  <a:txBody>
                    <a:bodyPr/>
                    <a:lstStyle/>
                    <a:p>
                      <a:r>
                        <a:rPr lang="da-DK" sz="2400" dirty="0"/>
                        <a:t>PCT</a:t>
                      </a:r>
                    </a:p>
                  </a:txBody>
                  <a:tcPr marL="91435" marR="91435" marT="45688" marB="45688"/>
                </a:tc>
                <a:extLst>
                  <a:ext uri="{0D108BD9-81ED-4DB2-BD59-A6C34878D82A}">
                    <a16:rowId xmlns:a16="http://schemas.microsoft.com/office/drawing/2014/main" val="323907139"/>
                  </a:ext>
                </a:extLst>
              </a:tr>
              <a:tr h="457071">
                <a:tc>
                  <a:txBody>
                    <a:bodyPr/>
                    <a:lstStyle/>
                    <a:p>
                      <a:r>
                        <a:rPr lang="da-DK" sz="2400" dirty="0"/>
                        <a:t>Det bliver spændende!</a:t>
                      </a:r>
                    </a:p>
                  </a:txBody>
                  <a:tcPr marL="91435" marR="91435" marT="45688" marB="45688"/>
                </a:tc>
                <a:tc>
                  <a:txBody>
                    <a:bodyPr/>
                    <a:lstStyle/>
                    <a:p>
                      <a:pPr algn="ctr"/>
                      <a:r>
                        <a:rPr lang="da-DK" sz="2400" dirty="0"/>
                        <a:t>78,9 (81,9-75,7)</a:t>
                      </a:r>
                    </a:p>
                  </a:txBody>
                  <a:tcPr marL="91435" marR="91435" marT="45688" marB="45688"/>
                </a:tc>
                <a:extLst>
                  <a:ext uri="{0D108BD9-81ED-4DB2-BD59-A6C34878D82A}">
                    <a16:rowId xmlns:a16="http://schemas.microsoft.com/office/drawing/2014/main" val="3222202971"/>
                  </a:ext>
                </a:extLst>
              </a:tr>
              <a:tr h="457071">
                <a:tc>
                  <a:txBody>
                    <a:bodyPr/>
                    <a:lstStyle/>
                    <a:p>
                      <a:r>
                        <a:rPr lang="da-DK" sz="2400" dirty="0"/>
                        <a:t>Fremtiden bekymrer</a:t>
                      </a:r>
                      <a:r>
                        <a:rPr lang="da-DK" sz="2400" baseline="0" dirty="0"/>
                        <a:t> mig</a:t>
                      </a:r>
                      <a:endParaRPr lang="da-DK" sz="2400" dirty="0"/>
                    </a:p>
                  </a:txBody>
                  <a:tcPr marL="91435" marR="91435" marT="45688" marB="45688"/>
                </a:tc>
                <a:tc>
                  <a:txBody>
                    <a:bodyPr/>
                    <a:lstStyle/>
                    <a:p>
                      <a:pPr algn="ctr"/>
                      <a:r>
                        <a:rPr lang="da-DK" sz="2400" dirty="0"/>
                        <a:t>33,9 (27,9-42,0)</a:t>
                      </a:r>
                    </a:p>
                  </a:txBody>
                  <a:tcPr marL="91435" marR="91435" marT="45688" marB="45688"/>
                </a:tc>
                <a:extLst>
                  <a:ext uri="{0D108BD9-81ED-4DB2-BD59-A6C34878D82A}">
                    <a16:rowId xmlns:a16="http://schemas.microsoft.com/office/drawing/2014/main" val="3179735769"/>
                  </a:ext>
                </a:extLst>
              </a:tr>
              <a:tr h="822764">
                <a:tc>
                  <a:txBody>
                    <a:bodyPr/>
                    <a:lstStyle/>
                    <a:p>
                      <a:r>
                        <a:rPr lang="da-DK" sz="2400" dirty="0"/>
                        <a:t>Jobmuligheder bliver truet af globalisering</a:t>
                      </a:r>
                    </a:p>
                  </a:txBody>
                  <a:tcPr marL="91435" marR="91435" marT="45688" marB="45688"/>
                </a:tc>
                <a:tc>
                  <a:txBody>
                    <a:bodyPr/>
                    <a:lstStyle/>
                    <a:p>
                      <a:pPr algn="ctr"/>
                      <a:r>
                        <a:rPr lang="da-DK" sz="2400" dirty="0"/>
                        <a:t>28,9</a:t>
                      </a:r>
                    </a:p>
                  </a:txBody>
                  <a:tcPr marL="91435" marR="91435" marT="45688" marB="45688"/>
                </a:tc>
                <a:extLst>
                  <a:ext uri="{0D108BD9-81ED-4DB2-BD59-A6C34878D82A}">
                    <a16:rowId xmlns:a16="http://schemas.microsoft.com/office/drawing/2014/main" val="2343804384"/>
                  </a:ext>
                </a:extLst>
              </a:tr>
              <a:tr h="1169779">
                <a:tc>
                  <a:txBody>
                    <a:bodyPr/>
                    <a:lstStyle/>
                    <a:p>
                      <a:r>
                        <a:rPr lang="da-DK" sz="2400" dirty="0"/>
                        <a:t>Det bliver svært at opretholde velfærdssamfundet</a:t>
                      </a:r>
                      <a:r>
                        <a:rPr lang="da-DK" sz="2400" baseline="0" dirty="0"/>
                        <a:t> </a:t>
                      </a:r>
                      <a:endParaRPr lang="da-DK" sz="2400" dirty="0"/>
                    </a:p>
                  </a:txBody>
                  <a:tcPr marL="91435" marR="91435" marT="45688" marB="45688"/>
                </a:tc>
                <a:tc>
                  <a:txBody>
                    <a:bodyPr/>
                    <a:lstStyle/>
                    <a:p>
                      <a:pPr algn="ctr"/>
                      <a:r>
                        <a:rPr lang="da-DK" sz="2400" dirty="0"/>
                        <a:t>27,5</a:t>
                      </a:r>
                    </a:p>
                  </a:txBody>
                  <a:tcPr marL="91435" marR="91435" marT="45688" marB="45688"/>
                </a:tc>
                <a:extLst>
                  <a:ext uri="{0D108BD9-81ED-4DB2-BD59-A6C34878D82A}">
                    <a16:rowId xmlns:a16="http://schemas.microsoft.com/office/drawing/2014/main" val="2580928218"/>
                  </a:ext>
                </a:extLst>
              </a:tr>
              <a:tr h="822764">
                <a:tc>
                  <a:txBody>
                    <a:bodyPr/>
                    <a:lstStyle/>
                    <a:p>
                      <a:r>
                        <a:rPr lang="da-DK" sz="2400" dirty="0"/>
                        <a:t>Jeg har ikke så mange muligheder</a:t>
                      </a:r>
                    </a:p>
                  </a:txBody>
                  <a:tcPr marL="91435" marR="91435" marT="45688" marB="45688"/>
                </a:tc>
                <a:tc>
                  <a:txBody>
                    <a:bodyPr/>
                    <a:lstStyle/>
                    <a:p>
                      <a:pPr algn="ctr"/>
                      <a:r>
                        <a:rPr lang="da-DK" sz="2400" dirty="0"/>
                        <a:t>16,0</a:t>
                      </a:r>
                    </a:p>
                  </a:txBody>
                  <a:tcPr marL="91435" marR="91435" marT="45688" marB="45688"/>
                </a:tc>
                <a:extLst>
                  <a:ext uri="{0D108BD9-81ED-4DB2-BD59-A6C34878D82A}">
                    <a16:rowId xmlns:a16="http://schemas.microsoft.com/office/drawing/2014/main" val="1435398123"/>
                  </a:ext>
                </a:extLst>
              </a:tr>
            </a:tbl>
          </a:graphicData>
        </a:graphic>
      </p:graphicFrame>
    </p:spTree>
    <p:extLst>
      <p:ext uri="{BB962C8B-B14F-4D97-AF65-F5344CB8AC3E}">
        <p14:creationId xmlns:p14="http://schemas.microsoft.com/office/powerpoint/2010/main" val="29937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el 3">
            <a:extLst>
              <a:ext uri="{FF2B5EF4-FFF2-40B4-BE49-F238E27FC236}">
                <a16:creationId xmlns:a16="http://schemas.microsoft.com/office/drawing/2014/main" id="{52143BC6-4965-4495-8E7F-1E235ECC05C3}"/>
              </a:ext>
            </a:extLst>
          </p:cNvPr>
          <p:cNvSpPr>
            <a:spLocks noGrp="1"/>
          </p:cNvSpPr>
          <p:nvPr>
            <p:ph type="title"/>
          </p:nvPr>
        </p:nvSpPr>
        <p:spPr>
          <a:xfrm>
            <a:off x="960120" y="434101"/>
            <a:ext cx="10279971" cy="1362042"/>
          </a:xfrm>
        </p:spPr>
        <p:txBody>
          <a:bodyPr anchor="b">
            <a:normAutofit/>
          </a:bodyPr>
          <a:lstStyle/>
          <a:p>
            <a:pPr>
              <a:defRPr/>
            </a:pPr>
            <a:r>
              <a:rPr lang="da-DK" dirty="0">
                <a:solidFill>
                  <a:schemeClr val="bg1"/>
                </a:solidFill>
              </a:rPr>
              <a:t>Man drømmer om det man altid har drømt om….</a:t>
            </a:r>
            <a:endParaRPr lang="da-DK">
              <a:solidFill>
                <a:schemeClr val="bg1"/>
              </a:solidFill>
            </a:endParaRPr>
          </a:p>
        </p:txBody>
      </p:sp>
      <p:sp>
        <p:nvSpPr>
          <p:cNvPr id="14" name="Rectangle 13">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dsholder til sidefod 2">
            <a:extLst>
              <a:ext uri="{FF2B5EF4-FFF2-40B4-BE49-F238E27FC236}">
                <a16:creationId xmlns:a16="http://schemas.microsoft.com/office/drawing/2014/main" id="{2552C548-A47A-4F6E-ACA9-96B4FCF9AB9D}"/>
              </a:ext>
            </a:extLst>
          </p:cNvPr>
          <p:cNvSpPr>
            <a:spLocks noGrp="1"/>
          </p:cNvSpPr>
          <p:nvPr>
            <p:ph type="ftr" sz="quarter" idx="11"/>
          </p:nvPr>
        </p:nvSpPr>
        <p:spPr>
          <a:xfrm>
            <a:off x="4876800" y="6198721"/>
            <a:ext cx="5910943" cy="365125"/>
          </a:xfrm>
        </p:spPr>
        <p:txBody>
          <a:bodyPr>
            <a:normAutofit/>
          </a:bodyPr>
          <a:lstStyle/>
          <a:p>
            <a:pPr algn="r">
              <a:spcAft>
                <a:spcPts val="600"/>
              </a:spcAft>
              <a:defRPr/>
            </a:pPr>
            <a:r>
              <a:rPr lang="da-DK" sz="1100">
                <a:solidFill>
                  <a:schemeClr val="tx1">
                    <a:alpha val="80000"/>
                  </a:schemeClr>
                </a:solidFill>
              </a:rPr>
              <a:t>Center for Ungdomsstudier    www.cur.nu</a:t>
            </a:r>
          </a:p>
        </p:txBody>
      </p:sp>
      <p:graphicFrame>
        <p:nvGraphicFramePr>
          <p:cNvPr id="5" name="Pladsholder til indhold 4">
            <a:extLst>
              <a:ext uri="{FF2B5EF4-FFF2-40B4-BE49-F238E27FC236}">
                <a16:creationId xmlns:a16="http://schemas.microsoft.com/office/drawing/2014/main" id="{3D7769A8-5C90-4AAD-824E-012495E23416}"/>
              </a:ext>
            </a:extLst>
          </p:cNvPr>
          <p:cNvGraphicFramePr>
            <a:graphicFrameLocks noGrp="1"/>
          </p:cNvGraphicFramePr>
          <p:nvPr>
            <p:ph idx="1"/>
            <p:extLst>
              <p:ext uri="{D42A27DB-BD31-4B8C-83A1-F6EECF244321}">
                <p14:modId xmlns:p14="http://schemas.microsoft.com/office/powerpoint/2010/main" val="3278994261"/>
              </p:ext>
            </p:extLst>
          </p:nvPr>
        </p:nvGraphicFramePr>
        <p:xfrm>
          <a:off x="960120" y="3011783"/>
          <a:ext cx="10279971" cy="2798154"/>
        </p:xfrm>
        <a:graphic>
          <a:graphicData uri="http://schemas.openxmlformats.org/drawingml/2006/table">
            <a:tbl>
              <a:tblPr firstRow="1" firstCol="1" bandRow="1">
                <a:tableStyleId>{5C22544A-7EE6-4342-B048-85BDC9FD1C3A}</a:tableStyleId>
              </a:tblPr>
              <a:tblGrid>
                <a:gridCol w="7487217">
                  <a:extLst>
                    <a:ext uri="{9D8B030D-6E8A-4147-A177-3AD203B41FA5}">
                      <a16:colId xmlns:a16="http://schemas.microsoft.com/office/drawing/2014/main" val="1444553622"/>
                    </a:ext>
                  </a:extLst>
                </a:gridCol>
                <a:gridCol w="2792754">
                  <a:extLst>
                    <a:ext uri="{9D8B030D-6E8A-4147-A177-3AD203B41FA5}">
                      <a16:colId xmlns:a16="http://schemas.microsoft.com/office/drawing/2014/main" val="2118512225"/>
                    </a:ext>
                  </a:extLst>
                </a:gridCol>
              </a:tblGrid>
              <a:tr h="310906">
                <a:tc>
                  <a:txBody>
                    <a:bodyPr/>
                    <a:lstStyle/>
                    <a:p>
                      <a:pPr>
                        <a:lnSpc>
                          <a:spcPts val="2000"/>
                        </a:lnSpc>
                        <a:spcAft>
                          <a:spcPts val="0"/>
                        </a:spcAft>
                      </a:pPr>
                      <a:r>
                        <a:rPr lang="da-DK" sz="2100">
                          <a:effectLst/>
                        </a:rPr>
                        <a:t> </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Meget enig</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208436215"/>
                  </a:ext>
                </a:extLst>
              </a:tr>
              <a:tr h="310906">
                <a:tc>
                  <a:txBody>
                    <a:bodyPr/>
                    <a:lstStyle/>
                    <a:p>
                      <a:pPr>
                        <a:lnSpc>
                          <a:spcPts val="2000"/>
                        </a:lnSpc>
                        <a:spcAft>
                          <a:spcPts val="0"/>
                        </a:spcAft>
                      </a:pPr>
                      <a:r>
                        <a:rPr lang="da-DK" sz="2100">
                          <a:effectLst/>
                        </a:rPr>
                        <a:t>Et godt parforhold</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69,4</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3421538363"/>
                  </a:ext>
                </a:extLst>
              </a:tr>
              <a:tr h="310906">
                <a:tc>
                  <a:txBody>
                    <a:bodyPr/>
                    <a:lstStyle/>
                    <a:p>
                      <a:pPr>
                        <a:lnSpc>
                          <a:spcPts val="2000"/>
                        </a:lnSpc>
                        <a:spcAft>
                          <a:spcPts val="0"/>
                        </a:spcAft>
                      </a:pPr>
                      <a:r>
                        <a:rPr lang="da-DK" sz="2100">
                          <a:effectLst/>
                        </a:rPr>
                        <a:t>Et godt familieliv</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65,9</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1710993465"/>
                  </a:ext>
                </a:extLst>
              </a:tr>
              <a:tr h="310906">
                <a:tc>
                  <a:txBody>
                    <a:bodyPr/>
                    <a:lstStyle/>
                    <a:p>
                      <a:pPr>
                        <a:lnSpc>
                          <a:spcPts val="2000"/>
                        </a:lnSpc>
                        <a:spcAft>
                          <a:spcPts val="0"/>
                        </a:spcAft>
                      </a:pPr>
                      <a:r>
                        <a:rPr lang="da-DK" sz="2100">
                          <a:effectLst/>
                        </a:rPr>
                        <a:t>Et spændende og udviklende arbejde</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61,4</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207610513"/>
                  </a:ext>
                </a:extLst>
              </a:tr>
              <a:tr h="310906">
                <a:tc>
                  <a:txBody>
                    <a:bodyPr/>
                    <a:lstStyle/>
                    <a:p>
                      <a:pPr>
                        <a:lnSpc>
                          <a:spcPts val="2000"/>
                        </a:lnSpc>
                        <a:spcAft>
                          <a:spcPts val="0"/>
                        </a:spcAft>
                      </a:pPr>
                      <a:r>
                        <a:rPr lang="da-DK" sz="2100">
                          <a:effectLst/>
                        </a:rPr>
                        <a:t>Et velbetalt arbejde</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54,7</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1909480268"/>
                  </a:ext>
                </a:extLst>
              </a:tr>
              <a:tr h="310906">
                <a:tc>
                  <a:txBody>
                    <a:bodyPr/>
                    <a:lstStyle/>
                    <a:p>
                      <a:pPr>
                        <a:lnSpc>
                          <a:spcPts val="2000"/>
                        </a:lnSpc>
                        <a:spcAft>
                          <a:spcPts val="0"/>
                        </a:spcAft>
                      </a:pPr>
                      <a:r>
                        <a:rPr lang="da-DK" sz="2100">
                          <a:effectLst/>
                        </a:rPr>
                        <a:t>Karriere</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52,1</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2751077427"/>
                  </a:ext>
                </a:extLst>
              </a:tr>
              <a:tr h="310906">
                <a:tc>
                  <a:txBody>
                    <a:bodyPr/>
                    <a:lstStyle/>
                    <a:p>
                      <a:pPr>
                        <a:lnSpc>
                          <a:spcPts val="2000"/>
                        </a:lnSpc>
                        <a:spcAft>
                          <a:spcPts val="0"/>
                        </a:spcAft>
                      </a:pPr>
                      <a:r>
                        <a:rPr lang="da-DK" sz="2100">
                          <a:effectLst/>
                        </a:rPr>
                        <a:t>At få børn</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48,1</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3489232282"/>
                  </a:ext>
                </a:extLst>
              </a:tr>
              <a:tr h="310906">
                <a:tc>
                  <a:txBody>
                    <a:bodyPr/>
                    <a:lstStyle/>
                    <a:p>
                      <a:pPr>
                        <a:lnSpc>
                          <a:spcPts val="2000"/>
                        </a:lnSpc>
                        <a:spcAft>
                          <a:spcPts val="0"/>
                        </a:spcAft>
                      </a:pPr>
                      <a:r>
                        <a:rPr lang="da-DK" sz="2100">
                          <a:effectLst/>
                        </a:rPr>
                        <a:t>Fortsat at kunne videreuddanne mig</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28,1</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3259502193"/>
                  </a:ext>
                </a:extLst>
              </a:tr>
              <a:tr h="310906">
                <a:tc>
                  <a:txBody>
                    <a:bodyPr/>
                    <a:lstStyle/>
                    <a:p>
                      <a:pPr>
                        <a:lnSpc>
                          <a:spcPts val="2000"/>
                        </a:lnSpc>
                        <a:spcAft>
                          <a:spcPts val="0"/>
                        </a:spcAft>
                      </a:pPr>
                      <a:r>
                        <a:rPr lang="da-DK" sz="2100">
                          <a:effectLst/>
                        </a:rPr>
                        <a:t>Et job i udlandet</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tc>
                  <a:txBody>
                    <a:bodyPr/>
                    <a:lstStyle/>
                    <a:p>
                      <a:pPr algn="ctr">
                        <a:lnSpc>
                          <a:spcPts val="2000"/>
                        </a:lnSpc>
                        <a:spcAft>
                          <a:spcPts val="0"/>
                        </a:spcAft>
                      </a:pPr>
                      <a:r>
                        <a:rPr lang="da-DK" sz="2100">
                          <a:effectLst/>
                        </a:rPr>
                        <a:t>23,8</a:t>
                      </a:r>
                      <a:endParaRPr lang="da-DK" sz="21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112671" marR="112671" marT="0" marB="0"/>
                </a:tc>
                <a:extLst>
                  <a:ext uri="{0D108BD9-81ED-4DB2-BD59-A6C34878D82A}">
                    <a16:rowId xmlns:a16="http://schemas.microsoft.com/office/drawing/2014/main" val="3630774651"/>
                  </a:ext>
                </a:extLst>
              </a:tr>
            </a:tbl>
          </a:graphicData>
        </a:graphic>
      </p:graphicFrame>
    </p:spTree>
    <p:extLst>
      <p:ext uri="{BB962C8B-B14F-4D97-AF65-F5344CB8AC3E}">
        <p14:creationId xmlns:p14="http://schemas.microsoft.com/office/powerpoint/2010/main" val="6937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BDE719D-33F5-4E36-BB37-76B547DABC64}"/>
              </a:ext>
            </a:extLst>
          </p:cNvPr>
          <p:cNvSpPr>
            <a:spLocks noGrp="1"/>
          </p:cNvSpPr>
          <p:nvPr>
            <p:ph type="title"/>
          </p:nvPr>
        </p:nvSpPr>
        <p:spPr>
          <a:xfrm>
            <a:off x="640079" y="2053641"/>
            <a:ext cx="3669161" cy="2760098"/>
          </a:xfrm>
        </p:spPr>
        <p:txBody>
          <a:bodyPr>
            <a:normAutofit/>
          </a:bodyPr>
          <a:lstStyle/>
          <a:p>
            <a:r>
              <a:rPr lang="da-DK">
                <a:solidFill>
                  <a:srgbClr val="FFFFFF"/>
                </a:solidFill>
              </a:rPr>
              <a:t>De mange valg…..</a:t>
            </a:r>
          </a:p>
        </p:txBody>
      </p:sp>
      <p:sp>
        <p:nvSpPr>
          <p:cNvPr id="3" name="Pladsholder til indhold 2">
            <a:extLst>
              <a:ext uri="{FF2B5EF4-FFF2-40B4-BE49-F238E27FC236}">
                <a16:creationId xmlns:a16="http://schemas.microsoft.com/office/drawing/2014/main" id="{9928BC67-443B-48CE-8E8D-06A2BEB106C6}"/>
              </a:ext>
            </a:extLst>
          </p:cNvPr>
          <p:cNvSpPr>
            <a:spLocks noGrp="1"/>
          </p:cNvSpPr>
          <p:nvPr>
            <p:ph idx="1"/>
          </p:nvPr>
        </p:nvSpPr>
        <p:spPr>
          <a:xfrm>
            <a:off x="6090574" y="801866"/>
            <a:ext cx="5306084" cy="5230634"/>
          </a:xfrm>
        </p:spPr>
        <p:txBody>
          <a:bodyPr anchor="ctr">
            <a:normAutofit/>
          </a:bodyPr>
          <a:lstStyle/>
          <a:p>
            <a:r>
              <a:rPr lang="da-DK" sz="2400">
                <a:solidFill>
                  <a:srgbClr val="000000"/>
                </a:solidFill>
              </a:rPr>
              <a:t>”</a:t>
            </a:r>
            <a:r>
              <a:rPr lang="da-DK" sz="2400" i="1">
                <a:solidFill>
                  <a:srgbClr val="000000"/>
                </a:solidFill>
              </a:rPr>
              <a:t>… Jeg bekymrer mig en del for fremtiden, og mine forældre forventer en del af mig. I grunden oplever jeg reelt, at der er så mange valgmuligheder, og det er skræmmende. Jeg bekymrer mig meget, der er så mange ting, man kan, og de valg man træffer får store konsekvenser for ens fremtid...</a:t>
            </a:r>
            <a:r>
              <a:rPr lang="da-DK" sz="2400">
                <a:solidFill>
                  <a:srgbClr val="000000"/>
                </a:solidFill>
              </a:rPr>
              <a:t>”</a:t>
            </a:r>
            <a:r>
              <a:rPr lang="da-DK" sz="2400" i="1">
                <a:solidFill>
                  <a:srgbClr val="000000"/>
                </a:solidFill>
              </a:rPr>
              <a:t> </a:t>
            </a:r>
            <a:r>
              <a:rPr lang="da-DK" sz="2400">
                <a:solidFill>
                  <a:srgbClr val="000000"/>
                </a:solidFill>
              </a:rPr>
              <a:t>( Pige  2. g)</a:t>
            </a:r>
          </a:p>
          <a:p>
            <a:endParaRPr lang="da-DK" sz="2400">
              <a:solidFill>
                <a:srgbClr val="000000"/>
              </a:solidFill>
            </a:endParaRPr>
          </a:p>
        </p:txBody>
      </p:sp>
    </p:spTree>
    <p:extLst>
      <p:ext uri="{BB962C8B-B14F-4D97-AF65-F5344CB8AC3E}">
        <p14:creationId xmlns:p14="http://schemas.microsoft.com/office/powerpoint/2010/main" val="36504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0874A40-0416-4456-9038-5101DB014417}"/>
              </a:ext>
            </a:extLst>
          </p:cNvPr>
          <p:cNvSpPr>
            <a:spLocks noGrp="1"/>
          </p:cNvSpPr>
          <p:nvPr>
            <p:ph type="title"/>
          </p:nvPr>
        </p:nvSpPr>
        <p:spPr>
          <a:xfrm>
            <a:off x="640079" y="2053641"/>
            <a:ext cx="3669161" cy="2760098"/>
          </a:xfrm>
        </p:spPr>
        <p:txBody>
          <a:bodyPr>
            <a:normAutofit/>
          </a:bodyPr>
          <a:lstStyle/>
          <a:p>
            <a:r>
              <a:rPr lang="da-DK">
                <a:solidFill>
                  <a:srgbClr val="FFFFFF"/>
                </a:solidFill>
              </a:rPr>
              <a:t>Og et drenge-perspektiv……</a:t>
            </a:r>
          </a:p>
        </p:txBody>
      </p:sp>
      <p:sp>
        <p:nvSpPr>
          <p:cNvPr id="3" name="Pladsholder til indhold 2">
            <a:extLst>
              <a:ext uri="{FF2B5EF4-FFF2-40B4-BE49-F238E27FC236}">
                <a16:creationId xmlns:a16="http://schemas.microsoft.com/office/drawing/2014/main" id="{572BA609-FD25-4F0A-9D97-958988E4C433}"/>
              </a:ext>
            </a:extLst>
          </p:cNvPr>
          <p:cNvSpPr>
            <a:spLocks noGrp="1"/>
          </p:cNvSpPr>
          <p:nvPr>
            <p:ph idx="1"/>
          </p:nvPr>
        </p:nvSpPr>
        <p:spPr>
          <a:xfrm>
            <a:off x="6090574" y="801866"/>
            <a:ext cx="5306084" cy="5230634"/>
          </a:xfrm>
        </p:spPr>
        <p:txBody>
          <a:bodyPr anchor="ctr">
            <a:normAutofit/>
          </a:bodyPr>
          <a:lstStyle/>
          <a:p>
            <a:endParaRPr lang="da-DK" sz="2400">
              <a:solidFill>
                <a:srgbClr val="000000"/>
              </a:solidFill>
            </a:endParaRPr>
          </a:p>
          <a:p>
            <a:r>
              <a:rPr lang="da-DK" sz="2400">
                <a:solidFill>
                  <a:srgbClr val="000000"/>
                </a:solidFill>
              </a:rPr>
              <a:t>”</a:t>
            </a:r>
            <a:r>
              <a:rPr lang="da-DK" sz="2400" i="1">
                <a:solidFill>
                  <a:srgbClr val="000000"/>
                </a:solidFill>
              </a:rPr>
              <a:t>…Jeg tror og håber, at tingene kommer til at gå smooth herfra, fordi jeg har knoklet for at lægge et godt fundament her i gymnasiet, og læse videre og blive færdig og tjene en masse penge og blive udfordret i hverdagen, og lave noget man godt kan lide” </a:t>
            </a:r>
            <a:r>
              <a:rPr lang="da-DK" sz="2400">
                <a:solidFill>
                  <a:srgbClr val="000000"/>
                </a:solidFill>
              </a:rPr>
              <a:t>(Dreng 17 år)</a:t>
            </a:r>
          </a:p>
          <a:p>
            <a:endParaRPr lang="da-DK" sz="2400">
              <a:solidFill>
                <a:srgbClr val="000000"/>
              </a:solidFill>
            </a:endParaRPr>
          </a:p>
        </p:txBody>
      </p:sp>
    </p:spTree>
    <p:extLst>
      <p:ext uri="{BB962C8B-B14F-4D97-AF65-F5344CB8AC3E}">
        <p14:creationId xmlns:p14="http://schemas.microsoft.com/office/powerpoint/2010/main" val="285392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5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5A47D6-2AEC-4222-A86E-4B41B79BF75D}"/>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defRPr/>
            </a:pPr>
            <a:r>
              <a:rPr lang="en-US" sz="3600" b="1">
                <a:solidFill>
                  <a:srgbClr val="FFFFFF"/>
                </a:solidFill>
              </a:rPr>
              <a:t>Målrettede unge der gerne skal ramme plet…</a:t>
            </a:r>
          </a:p>
        </p:txBody>
      </p:sp>
      <p:sp>
        <p:nvSpPr>
          <p:cNvPr id="19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5" name="Pladsholder til indhold 3" descr="Målrettede unge.jpg">
            <a:extLst>
              <a:ext uri="{FF2B5EF4-FFF2-40B4-BE49-F238E27FC236}">
                <a16:creationId xmlns:a16="http://schemas.microsoft.com/office/drawing/2014/main" id="{BB12D7C5-0C3A-4B95-B059-FD9B8491A69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6295"/>
          <a:stretch/>
        </p:blipFill>
        <p:spPr>
          <a:xfrm>
            <a:off x="976251" y="942538"/>
            <a:ext cx="7163222" cy="4808332"/>
          </a:xfrm>
          <a:prstGeom prst="rect">
            <a:avLst/>
          </a:prstGeom>
          <a:effectLst/>
        </p:spPr>
      </p:pic>
    </p:spTree>
    <p:extLst>
      <p:ext uri="{BB962C8B-B14F-4D97-AF65-F5344CB8AC3E}">
        <p14:creationId xmlns:p14="http://schemas.microsoft.com/office/powerpoint/2010/main" val="331440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F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5675BE81-F97E-401A-9BA8-1C9985676967}"/>
              </a:ext>
            </a:extLst>
          </p:cNvPr>
          <p:cNvSpPr>
            <a:spLocks noGrp="1"/>
          </p:cNvSpPr>
          <p:nvPr>
            <p:ph type="title"/>
          </p:nvPr>
        </p:nvSpPr>
        <p:spPr>
          <a:xfrm>
            <a:off x="9093496" y="618681"/>
            <a:ext cx="2613872" cy="4794567"/>
          </a:xfrm>
          <a:prstGeom prst="ellipse">
            <a:avLst/>
          </a:prstGeom>
        </p:spPr>
        <p:txBody>
          <a:bodyPr vert="horz" lIns="91440" tIns="45720" rIns="91440" bIns="45720" rtlCol="0" anchor="ctr">
            <a:normAutofit/>
          </a:bodyPr>
          <a:lstStyle/>
          <a:p>
            <a:r>
              <a:rPr lang="en-US" sz="2000" b="1">
                <a:solidFill>
                  <a:srgbClr val="FFFFFF"/>
                </a:solidFill>
              </a:rPr>
              <a:t>Nordea eksemplificerer udviklingen!</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dsholder til indhold 5">
            <a:extLst>
              <a:ext uri="{FF2B5EF4-FFF2-40B4-BE49-F238E27FC236}">
                <a16:creationId xmlns:a16="http://schemas.microsoft.com/office/drawing/2014/main" id="{58CFBE40-7651-4CCC-869F-B7D51F4913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787" r="5787"/>
          <a:stretch/>
        </p:blipFill>
        <p:spPr>
          <a:xfrm>
            <a:off x="976251" y="942538"/>
            <a:ext cx="7163222" cy="4808332"/>
          </a:xfrm>
          <a:prstGeom prst="rect">
            <a:avLst/>
          </a:prstGeom>
          <a:effectLst/>
        </p:spPr>
      </p:pic>
      <p:sp>
        <p:nvSpPr>
          <p:cNvPr id="3" name="Pladsholder til sidefod 2">
            <a:extLst>
              <a:ext uri="{FF2B5EF4-FFF2-40B4-BE49-F238E27FC236}">
                <a16:creationId xmlns:a16="http://schemas.microsoft.com/office/drawing/2014/main" id="{E4620F1F-3CBB-42A0-8559-5401846C7D9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Center for Ungdomsstudier    www.cur.nu</a:t>
            </a:r>
          </a:p>
        </p:txBody>
      </p:sp>
    </p:spTree>
    <p:extLst>
      <p:ext uri="{BB962C8B-B14F-4D97-AF65-F5344CB8AC3E}">
        <p14:creationId xmlns:p14="http://schemas.microsoft.com/office/powerpoint/2010/main" val="184001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F51BE5E-8B95-4B5B-A6A7-D360F6FF597D}"/>
              </a:ext>
            </a:extLst>
          </p:cNvPr>
          <p:cNvSpPr>
            <a:spLocks noGrp="1"/>
          </p:cNvSpPr>
          <p:nvPr>
            <p:ph type="title"/>
          </p:nvPr>
        </p:nvSpPr>
        <p:spPr>
          <a:xfrm>
            <a:off x="6094105" y="802955"/>
            <a:ext cx="4977976" cy="1454051"/>
          </a:xfrm>
        </p:spPr>
        <p:txBody>
          <a:bodyPr>
            <a:normAutofit/>
          </a:bodyPr>
          <a:lstStyle/>
          <a:p>
            <a:r>
              <a:rPr lang="da-DK">
                <a:solidFill>
                  <a:srgbClr val="000000"/>
                </a:solidFill>
              </a:rPr>
              <a:t>Prognoser er ikke altid sikre, men…..</a:t>
            </a:r>
          </a:p>
        </p:txBody>
      </p:sp>
      <p:sp>
        <p:nvSpPr>
          <p:cNvPr id="2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ladsholder til indhold 4">
            <a:extLst>
              <a:ext uri="{FF2B5EF4-FFF2-40B4-BE49-F238E27FC236}">
                <a16:creationId xmlns:a16="http://schemas.microsoft.com/office/drawing/2014/main" id="{CC02B61C-0FAB-4B3F-BA70-65565F64D343}"/>
              </a:ext>
            </a:extLst>
          </p:cNvPr>
          <p:cNvPicPr>
            <a:picLocks noChangeAspect="1"/>
          </p:cNvPicPr>
          <p:nvPr/>
        </p:nvPicPr>
        <p:blipFill rotWithShape="1">
          <a:blip r:embed="rId3">
            <a:extLst>
              <a:ext uri="{28A0092B-C50C-407E-A947-70E740481C1C}">
                <a14:useLocalDpi xmlns:a14="http://schemas.microsoft.com/office/drawing/2010/main" val="0"/>
              </a:ext>
            </a:extLst>
          </a:blip>
          <a:srcRect r="-2" b="3615"/>
          <a:stretch/>
        </p:blipFill>
        <p:spPr>
          <a:xfrm>
            <a:off x="649936" y="1629089"/>
            <a:ext cx="3220656" cy="3620021"/>
          </a:xfrm>
          <a:prstGeom prst="rect">
            <a:avLst/>
          </a:prstGeom>
        </p:spPr>
      </p:pic>
      <p:sp>
        <p:nvSpPr>
          <p:cNvPr id="10" name="Content Placeholder 9">
            <a:extLst>
              <a:ext uri="{FF2B5EF4-FFF2-40B4-BE49-F238E27FC236}">
                <a16:creationId xmlns:a16="http://schemas.microsoft.com/office/drawing/2014/main" id="{EB5A1D89-A4E1-4529-8BFD-0F15735DBA99}"/>
              </a:ext>
            </a:extLst>
          </p:cNvPr>
          <p:cNvSpPr>
            <a:spLocks noGrp="1"/>
          </p:cNvSpPr>
          <p:nvPr>
            <p:ph idx="1"/>
          </p:nvPr>
        </p:nvSpPr>
        <p:spPr>
          <a:xfrm>
            <a:off x="6090574" y="2421682"/>
            <a:ext cx="4977578" cy="3639289"/>
          </a:xfrm>
        </p:spPr>
        <p:txBody>
          <a:bodyPr anchor="ctr">
            <a:normAutofit/>
          </a:bodyPr>
          <a:lstStyle/>
          <a:p>
            <a:endParaRPr lang="en-US" sz="2000">
              <a:solidFill>
                <a:srgbClr val="000000"/>
              </a:solidFill>
            </a:endParaRPr>
          </a:p>
          <a:p>
            <a:endParaRPr lang="en-US" sz="2000">
              <a:solidFill>
                <a:srgbClr val="000000"/>
              </a:solidFill>
            </a:endParaRPr>
          </a:p>
          <a:p>
            <a:endParaRPr lang="en-US" sz="2000">
              <a:solidFill>
                <a:srgbClr val="000000"/>
              </a:solidFill>
            </a:endParaRPr>
          </a:p>
          <a:p>
            <a:endParaRPr lang="en-US" sz="2000">
              <a:solidFill>
                <a:srgbClr val="000000"/>
              </a:solidFill>
            </a:endParaRPr>
          </a:p>
          <a:p>
            <a:pPr marL="0" indent="0">
              <a:buNone/>
            </a:pPr>
            <a:r>
              <a:rPr lang="en-US" sz="2000">
                <a:solidFill>
                  <a:srgbClr val="000000"/>
                </a:solidFill>
              </a:rPr>
              <a:t>Noget tyder på, at dem der tager en erhvervsuddannelse, ikke får svært ved at finde et job!</a:t>
            </a:r>
          </a:p>
        </p:txBody>
      </p:sp>
    </p:spTree>
    <p:extLst>
      <p:ext uri="{BB962C8B-B14F-4D97-AF65-F5344CB8AC3E}">
        <p14:creationId xmlns:p14="http://schemas.microsoft.com/office/powerpoint/2010/main" val="24933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85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el 1">
            <a:extLst>
              <a:ext uri="{FF2B5EF4-FFF2-40B4-BE49-F238E27FC236}">
                <a16:creationId xmlns:a16="http://schemas.microsoft.com/office/drawing/2014/main" id="{C383679A-7ED7-4D83-BB46-A55D470C50B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defRPr/>
            </a:pPr>
            <a:r>
              <a:rPr lang="en-US" altLang="da-DK" sz="2400" kern="1200">
                <a:solidFill>
                  <a:srgbClr val="FFFFFF"/>
                </a:solidFill>
                <a:latin typeface="+mj-lt"/>
                <a:ea typeface="+mj-ea"/>
                <a:cs typeface="+mj-cs"/>
              </a:rPr>
              <a:t>Hvordan får vi dem her til at vælge noget andet end de andre?</a:t>
            </a:r>
          </a:p>
        </p:txBody>
      </p:sp>
      <p:pic>
        <p:nvPicPr>
          <p:cNvPr id="80899" name="Pladsholder til indhold 4">
            <a:extLst>
              <a:ext uri="{FF2B5EF4-FFF2-40B4-BE49-F238E27FC236}">
                <a16:creationId xmlns:a16="http://schemas.microsoft.com/office/drawing/2014/main" id="{60D2E119-B31D-4AA8-8DB4-8B71B29328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414610"/>
            <a:ext cx="7188199" cy="4025391"/>
          </a:xfrm>
          <a:prstGeom prst="rect">
            <a:avLst/>
          </a:prstGeom>
        </p:spPr>
      </p:pic>
    </p:spTree>
    <p:extLst>
      <p:ext uri="{BB962C8B-B14F-4D97-AF65-F5344CB8AC3E}">
        <p14:creationId xmlns:p14="http://schemas.microsoft.com/office/powerpoint/2010/main" val="3461257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el 1">
            <a:extLst>
              <a:ext uri="{FF2B5EF4-FFF2-40B4-BE49-F238E27FC236}">
                <a16:creationId xmlns:a16="http://schemas.microsoft.com/office/drawing/2014/main" id="{602C3FBD-1B98-445C-850C-92542208BA72}"/>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defRPr/>
            </a:pPr>
            <a:r>
              <a:rPr lang="en-US" altLang="da-DK" sz="3300">
                <a:solidFill>
                  <a:srgbClr val="FFFFFF"/>
                </a:solidFill>
              </a:rPr>
              <a:t>Generation ”FOMO” lever deres liv på flere interagerende arenaer…..</a:t>
            </a:r>
          </a:p>
        </p:txBody>
      </p:sp>
      <p:sp>
        <p:nvSpPr>
          <p:cNvPr id="20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9" name="Pladsholder til indhold 3" descr="Ipad.png">
            <a:extLst>
              <a:ext uri="{FF2B5EF4-FFF2-40B4-BE49-F238E27FC236}">
                <a16:creationId xmlns:a16="http://schemas.microsoft.com/office/drawing/2014/main" id="{5C4EF47F-0256-4442-9330-FD8FA28414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4659"/>
          <a:stretch/>
        </p:blipFill>
        <p:spPr>
          <a:xfrm>
            <a:off x="976251" y="942538"/>
            <a:ext cx="7163222" cy="4808332"/>
          </a:xfrm>
          <a:prstGeom prst="rect">
            <a:avLst/>
          </a:prstGeom>
          <a:effectLst/>
        </p:spPr>
      </p:pic>
    </p:spTree>
    <p:extLst>
      <p:ext uri="{BB962C8B-B14F-4D97-AF65-F5344CB8AC3E}">
        <p14:creationId xmlns:p14="http://schemas.microsoft.com/office/powerpoint/2010/main" val="253774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9FC97CE-FB13-447A-AFC9-DA751844099F}"/>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defRPr/>
            </a:pPr>
            <a:r>
              <a:rPr lang="en-US" sz="4000" dirty="0" err="1">
                <a:solidFill>
                  <a:srgbClr val="FFFFFF"/>
                </a:solidFill>
              </a:rPr>
              <a:t>Ungdomslivet</a:t>
            </a:r>
            <a:r>
              <a:rPr lang="en-US" sz="4000" dirty="0">
                <a:solidFill>
                  <a:srgbClr val="FFFFFF"/>
                </a:solidFill>
              </a:rPr>
              <a:t> </a:t>
            </a:r>
            <a:r>
              <a:rPr lang="en-US" sz="4000" dirty="0" err="1">
                <a:solidFill>
                  <a:srgbClr val="FFFFFF"/>
                </a:solidFill>
              </a:rPr>
              <a:t>er</a:t>
            </a:r>
            <a:r>
              <a:rPr lang="en-US" sz="4000" dirty="0">
                <a:solidFill>
                  <a:srgbClr val="FFFFFF"/>
                </a:solidFill>
              </a:rPr>
              <a:t> i </a:t>
            </a:r>
            <a:r>
              <a:rPr lang="en-US" sz="4000" dirty="0" err="1">
                <a:solidFill>
                  <a:srgbClr val="FFFFFF"/>
                </a:solidFill>
              </a:rPr>
              <a:t>forandring</a:t>
            </a:r>
            <a:r>
              <a:rPr lang="en-US" sz="4000" dirty="0">
                <a:solidFill>
                  <a:srgbClr val="FFFFFF"/>
                </a:solidFill>
              </a:rPr>
              <a:t>!</a:t>
            </a:r>
          </a:p>
        </p:txBody>
      </p:sp>
      <p:sp>
        <p:nvSpPr>
          <p:cNvPr id="13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Pladsholder til indhold 3" descr="Et billede, der indeholder vand, bærer, polar, udendørs&#10;&#10;Beskrivelse, der er oprettet med meget høj sikkerhed">
            <a:extLst>
              <a:ext uri="{FF2B5EF4-FFF2-40B4-BE49-F238E27FC236}">
                <a16:creationId xmlns:a16="http://schemas.microsoft.com/office/drawing/2014/main" id="{FA28F109-573E-46D5-A382-22DBF61C12A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64"/>
          <a:stretch/>
        </p:blipFill>
        <p:spPr>
          <a:xfrm>
            <a:off x="976251" y="942538"/>
            <a:ext cx="7163222" cy="4808332"/>
          </a:xfrm>
          <a:prstGeom prst="rect">
            <a:avLst/>
          </a:prstGeom>
          <a:effectLst/>
        </p:spPr>
      </p:pic>
    </p:spTree>
    <p:extLst>
      <p:ext uri="{BB962C8B-B14F-4D97-AF65-F5344CB8AC3E}">
        <p14:creationId xmlns:p14="http://schemas.microsoft.com/office/powerpoint/2010/main" val="145943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el 1">
            <a:extLst>
              <a:ext uri="{FF2B5EF4-FFF2-40B4-BE49-F238E27FC236}">
                <a16:creationId xmlns:a16="http://schemas.microsoft.com/office/drawing/2014/main" id="{4A0CB70A-5727-4EB3-8CDB-76633573F32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defRPr/>
            </a:pPr>
            <a:r>
              <a:rPr lang="en-US" altLang="da-DK" sz="4800" kern="1200">
                <a:solidFill>
                  <a:srgbClr val="FFFFFF"/>
                </a:solidFill>
                <a:latin typeface="+mj-lt"/>
                <a:ea typeface="+mj-ea"/>
                <a:cs typeface="+mj-cs"/>
              </a:rPr>
              <a:t>De vokser op i en ”synes godt om/vild med”-kultur</a:t>
            </a:r>
          </a:p>
        </p:txBody>
      </p:sp>
      <p:cxnSp>
        <p:nvCxnSpPr>
          <p:cNvPr id="140" name="Straight Connector 13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444" name="Picture 5">
            <a:extLst>
              <a:ext uri="{FF2B5EF4-FFF2-40B4-BE49-F238E27FC236}">
                <a16:creationId xmlns:a16="http://schemas.microsoft.com/office/drawing/2014/main" id="{AB6A75B4-06C3-4643-8889-D32E04218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73393" y="492573"/>
            <a:ext cx="6314403" cy="5880796"/>
          </a:xfrm>
          <a:prstGeom prst="rect">
            <a:avLst/>
          </a:prstGeom>
        </p:spPr>
      </p:pic>
      <p:sp>
        <p:nvSpPr>
          <p:cNvPr id="61443" name="Pladsholder til sidefod 3">
            <a:extLst>
              <a:ext uri="{FF2B5EF4-FFF2-40B4-BE49-F238E27FC236}">
                <a16:creationId xmlns:a16="http://schemas.microsoft.com/office/drawing/2014/main" id="{E5F36B7B-C69B-4978-84F5-8958CB5764C1}"/>
              </a:ext>
            </a:extLst>
          </p:cNvPr>
          <p:cNvSpPr>
            <a:spLocks noGrp="1"/>
          </p:cNvSpPr>
          <p:nvPr>
            <p:ph type="ftr" sz="quarter" idx="11"/>
          </p:nvPr>
        </p:nvSpPr>
        <p:spPr bwMode="auto">
          <a:xfrm>
            <a:off x="5153822" y="6356350"/>
            <a:ext cx="461582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entury Gothic" panose="020B0502020202020204" pitchFamily="34" charset="0"/>
              </a:defRPr>
            </a:lvl1pPr>
            <a:lvl2pPr marL="672565" indent="-257793">
              <a:defRPr>
                <a:solidFill>
                  <a:schemeClr val="tx1"/>
                </a:solidFill>
                <a:latin typeface="Century Gothic" panose="020B0502020202020204" pitchFamily="34" charset="0"/>
              </a:defRPr>
            </a:lvl2pPr>
            <a:lvl3pPr marL="1035490" indent="-205946">
              <a:defRPr>
                <a:solidFill>
                  <a:schemeClr val="tx1"/>
                </a:solidFill>
                <a:latin typeface="Century Gothic" panose="020B0502020202020204" pitchFamily="34" charset="0"/>
              </a:defRPr>
            </a:lvl3pPr>
            <a:lvl4pPr marL="1450262" indent="-205946">
              <a:defRPr>
                <a:solidFill>
                  <a:schemeClr val="tx1"/>
                </a:solidFill>
                <a:latin typeface="Century Gothic" panose="020B0502020202020204" pitchFamily="34" charset="0"/>
              </a:defRPr>
            </a:lvl4pPr>
            <a:lvl5pPr marL="1865034" indent="-205946">
              <a:defRPr>
                <a:solidFill>
                  <a:schemeClr val="tx1"/>
                </a:solidFill>
                <a:latin typeface="Century Gothic" panose="020B0502020202020204" pitchFamily="34" charset="0"/>
              </a:defRPr>
            </a:lvl5pPr>
            <a:lvl6pPr marL="2279805" indent="-205946" defTabSz="414772" eaLnBrk="0" fontAlgn="base" hangingPunct="0">
              <a:spcBef>
                <a:spcPct val="0"/>
              </a:spcBef>
              <a:spcAft>
                <a:spcPct val="0"/>
              </a:spcAft>
              <a:defRPr>
                <a:solidFill>
                  <a:schemeClr val="tx1"/>
                </a:solidFill>
                <a:latin typeface="Century Gothic" panose="020B0502020202020204" pitchFamily="34" charset="0"/>
              </a:defRPr>
            </a:lvl6pPr>
            <a:lvl7pPr marL="2694577" indent="-205946" defTabSz="414772" eaLnBrk="0" fontAlgn="base" hangingPunct="0">
              <a:spcBef>
                <a:spcPct val="0"/>
              </a:spcBef>
              <a:spcAft>
                <a:spcPct val="0"/>
              </a:spcAft>
              <a:defRPr>
                <a:solidFill>
                  <a:schemeClr val="tx1"/>
                </a:solidFill>
                <a:latin typeface="Century Gothic" panose="020B0502020202020204" pitchFamily="34" charset="0"/>
              </a:defRPr>
            </a:lvl7pPr>
            <a:lvl8pPr marL="3109349" indent="-205946" defTabSz="414772" eaLnBrk="0" fontAlgn="base" hangingPunct="0">
              <a:spcBef>
                <a:spcPct val="0"/>
              </a:spcBef>
              <a:spcAft>
                <a:spcPct val="0"/>
              </a:spcAft>
              <a:defRPr>
                <a:solidFill>
                  <a:schemeClr val="tx1"/>
                </a:solidFill>
                <a:latin typeface="Century Gothic" panose="020B0502020202020204" pitchFamily="34" charset="0"/>
              </a:defRPr>
            </a:lvl8pPr>
            <a:lvl9pPr marL="3524121" indent="-205946" defTabSz="414772" eaLnBrk="0" fontAlgn="base" hangingPunct="0">
              <a:spcBef>
                <a:spcPct val="0"/>
              </a:spcBef>
              <a:spcAft>
                <a:spcPct val="0"/>
              </a:spcAft>
              <a:defRPr>
                <a:solidFill>
                  <a:schemeClr val="tx1"/>
                </a:solidFill>
                <a:latin typeface="Century Gothic" panose="020B0502020202020204" pitchFamily="34" charset="0"/>
              </a:defRPr>
            </a:lvl9pPr>
          </a:lstStyle>
          <a:p>
            <a:pPr algn="l" fontAlgn="base">
              <a:spcBef>
                <a:spcPct val="0"/>
              </a:spcBef>
              <a:spcAft>
                <a:spcPts val="600"/>
              </a:spcAft>
            </a:pPr>
            <a:r>
              <a:rPr lang="en-US" altLang="da-DK" kern="1200">
                <a:solidFill>
                  <a:srgbClr val="595959"/>
                </a:solidFill>
                <a:latin typeface="+mn-lt"/>
                <a:ea typeface="+mn-ea"/>
                <a:cs typeface="+mn-cs"/>
              </a:rPr>
              <a:t>Center for Ungdomstudier (CUR)</a:t>
            </a:r>
          </a:p>
        </p:txBody>
      </p:sp>
    </p:spTree>
    <p:extLst>
      <p:ext uri="{BB962C8B-B14F-4D97-AF65-F5344CB8AC3E}">
        <p14:creationId xmlns:p14="http://schemas.microsoft.com/office/powerpoint/2010/main" val="300686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482" name="Titel 2">
            <a:extLst>
              <a:ext uri="{FF2B5EF4-FFF2-40B4-BE49-F238E27FC236}">
                <a16:creationId xmlns:a16="http://schemas.microsoft.com/office/drawing/2014/main" id="{5913A172-7B34-4527-9A5E-864B9C0E2184}"/>
              </a:ext>
            </a:extLst>
          </p:cNvPr>
          <p:cNvSpPr>
            <a:spLocks noGrp="1"/>
          </p:cNvSpPr>
          <p:nvPr>
            <p:ph type="title"/>
          </p:nvPr>
        </p:nvSpPr>
        <p:spPr>
          <a:xfrm>
            <a:off x="801098" y="1396289"/>
            <a:ext cx="6387102" cy="1325563"/>
          </a:xfrm>
        </p:spPr>
        <p:txBody>
          <a:bodyPr vert="horz" lIns="91440" tIns="45720" rIns="91440" bIns="45720" rtlCol="0" anchor="ctr">
            <a:normAutofit/>
          </a:bodyPr>
          <a:lstStyle/>
          <a:p>
            <a:pPr>
              <a:defRPr/>
            </a:pPr>
            <a:r>
              <a:rPr lang="en-US" altLang="da-DK" b="1"/>
              <a:t>Rum for refleksion</a:t>
            </a:r>
          </a:p>
        </p:txBody>
      </p:sp>
      <p:sp>
        <p:nvSpPr>
          <p:cNvPr id="62467" name="Pladsholder til indhold 5">
            <a:extLst>
              <a:ext uri="{FF2B5EF4-FFF2-40B4-BE49-F238E27FC236}">
                <a16:creationId xmlns:a16="http://schemas.microsoft.com/office/drawing/2014/main" id="{BDB094F4-32AB-4359-8557-31A876B33578}"/>
              </a:ext>
            </a:extLst>
          </p:cNvPr>
          <p:cNvSpPr>
            <a:spLocks noGrp="1" noChangeArrowheads="1"/>
          </p:cNvSpPr>
          <p:nvPr>
            <p:ph sz="half" idx="2"/>
          </p:nvPr>
        </p:nvSpPr>
        <p:spPr>
          <a:xfrm>
            <a:off x="805542" y="2871982"/>
            <a:ext cx="6382657" cy="3181684"/>
          </a:xfrm>
        </p:spPr>
        <p:txBody>
          <a:bodyPr vert="horz" lIns="91440" tIns="45720" rIns="91440" bIns="45720" rtlCol="0" anchor="t">
            <a:normAutofit/>
          </a:bodyPr>
          <a:lstStyle/>
          <a:p>
            <a:endParaRPr lang="en-US" altLang="da-DK" sz="1800" dirty="0"/>
          </a:p>
          <a:p>
            <a:r>
              <a:rPr lang="en-US" altLang="da-DK" sz="2400" dirty="0" err="1"/>
              <a:t>Hvis</a:t>
            </a:r>
            <a:r>
              <a:rPr lang="en-US" altLang="da-DK" sz="2400" dirty="0"/>
              <a:t> de mange </a:t>
            </a:r>
            <a:r>
              <a:rPr lang="en-US" altLang="da-DK" sz="2400" dirty="0" err="1"/>
              <a:t>oplevelser</a:t>
            </a:r>
            <a:r>
              <a:rPr lang="en-US" altLang="da-DK" sz="2400" dirty="0"/>
              <a:t> i </a:t>
            </a:r>
            <a:r>
              <a:rPr lang="en-US" altLang="da-DK" sz="2400" dirty="0" err="1"/>
              <a:t>ungdomslivet</a:t>
            </a:r>
            <a:r>
              <a:rPr lang="en-US" altLang="da-DK" sz="2400" dirty="0"/>
              <a:t> </a:t>
            </a:r>
            <a:r>
              <a:rPr lang="en-US" altLang="da-DK" sz="2400" dirty="0" err="1"/>
              <a:t>skal</a:t>
            </a:r>
            <a:r>
              <a:rPr lang="en-US" altLang="da-DK" sz="2400" dirty="0"/>
              <a:t> </a:t>
            </a:r>
            <a:r>
              <a:rPr lang="en-US" altLang="da-DK" sz="2400" dirty="0" err="1"/>
              <a:t>blive</a:t>
            </a:r>
            <a:r>
              <a:rPr lang="en-US" altLang="da-DK" sz="2400" dirty="0"/>
              <a:t> </a:t>
            </a:r>
            <a:r>
              <a:rPr lang="en-US" altLang="da-DK" sz="2400" dirty="0" err="1"/>
              <a:t>til</a:t>
            </a:r>
            <a:r>
              <a:rPr lang="en-US" altLang="da-DK" sz="2400" dirty="0"/>
              <a:t> </a:t>
            </a:r>
            <a:r>
              <a:rPr lang="en-US" altLang="da-DK" sz="2400" dirty="0" err="1"/>
              <a:t>læring</a:t>
            </a:r>
            <a:r>
              <a:rPr lang="en-US" altLang="da-DK" sz="2400" dirty="0"/>
              <a:t> </a:t>
            </a:r>
            <a:r>
              <a:rPr lang="en-US" altLang="da-DK" sz="2400" dirty="0" err="1"/>
              <a:t>er</a:t>
            </a:r>
            <a:r>
              <a:rPr lang="en-US" altLang="da-DK" sz="2400" dirty="0"/>
              <a:t> det </a:t>
            </a:r>
            <a:r>
              <a:rPr lang="en-US" altLang="da-DK" sz="2400" dirty="0" err="1"/>
              <a:t>nødvendigt</a:t>
            </a:r>
            <a:r>
              <a:rPr lang="en-US" altLang="da-DK" sz="2400" dirty="0"/>
              <a:t> med ”rum for </a:t>
            </a:r>
            <a:r>
              <a:rPr lang="en-US" altLang="da-DK" sz="2400" dirty="0" err="1"/>
              <a:t>refleksion</a:t>
            </a:r>
            <a:r>
              <a:rPr lang="en-US" altLang="da-DK" sz="2400" dirty="0"/>
              <a:t>”. </a:t>
            </a:r>
          </a:p>
          <a:p>
            <a:r>
              <a:rPr lang="en-US" altLang="da-DK" sz="2400" dirty="0" err="1"/>
              <a:t>Disse</a:t>
            </a:r>
            <a:r>
              <a:rPr lang="en-US" altLang="da-DK" sz="2400" dirty="0"/>
              <a:t> rum </a:t>
            </a:r>
            <a:r>
              <a:rPr lang="en-US" altLang="da-DK" sz="2400" dirty="0" err="1"/>
              <a:t>opstår</a:t>
            </a:r>
            <a:r>
              <a:rPr lang="en-US" altLang="da-DK" sz="2400" dirty="0"/>
              <a:t>, </a:t>
            </a:r>
            <a:r>
              <a:rPr lang="en-US" altLang="da-DK" sz="2400" dirty="0" err="1"/>
              <a:t>hvor</a:t>
            </a:r>
            <a:r>
              <a:rPr lang="en-US" altLang="da-DK" sz="2400" dirty="0"/>
              <a:t> der </a:t>
            </a:r>
            <a:r>
              <a:rPr lang="en-US" altLang="da-DK" sz="2400" dirty="0" err="1"/>
              <a:t>er</a:t>
            </a:r>
            <a:r>
              <a:rPr lang="en-US" altLang="da-DK" sz="2400" dirty="0"/>
              <a:t> ”</a:t>
            </a:r>
            <a:r>
              <a:rPr lang="en-US" altLang="da-DK" sz="2400" dirty="0" err="1"/>
              <a:t>nogen</a:t>
            </a:r>
            <a:r>
              <a:rPr lang="en-US" altLang="da-DK" sz="2400" dirty="0"/>
              <a:t>”, der </a:t>
            </a:r>
            <a:r>
              <a:rPr lang="en-US" altLang="da-DK" sz="2400" dirty="0" err="1"/>
              <a:t>tør</a:t>
            </a:r>
            <a:r>
              <a:rPr lang="en-US" altLang="da-DK" sz="2400" dirty="0"/>
              <a:t> </a:t>
            </a:r>
            <a:r>
              <a:rPr lang="en-US" altLang="da-DK" sz="2400" dirty="0" err="1"/>
              <a:t>stille</a:t>
            </a:r>
            <a:r>
              <a:rPr lang="en-US" altLang="da-DK" sz="2400" dirty="0"/>
              <a:t> </a:t>
            </a:r>
            <a:r>
              <a:rPr lang="en-US" altLang="da-DK" sz="2400" dirty="0" err="1"/>
              <a:t>spørgsmål</a:t>
            </a:r>
            <a:r>
              <a:rPr lang="en-US" altLang="da-DK" sz="2400" dirty="0"/>
              <a:t> </a:t>
            </a:r>
            <a:r>
              <a:rPr lang="en-US" altLang="da-DK" sz="2400" dirty="0" err="1"/>
              <a:t>uden</a:t>
            </a:r>
            <a:r>
              <a:rPr lang="en-US" altLang="da-DK" sz="2400" dirty="0"/>
              <a:t> at de </a:t>
            </a:r>
            <a:r>
              <a:rPr lang="en-US" altLang="da-DK" sz="2400" dirty="0" err="1"/>
              <a:t>selv</a:t>
            </a:r>
            <a:r>
              <a:rPr lang="en-US" altLang="da-DK" sz="2400" dirty="0"/>
              <a:t> </a:t>
            </a:r>
            <a:r>
              <a:rPr lang="en-US" altLang="da-DK" sz="2400" dirty="0" err="1"/>
              <a:t>behøver</a:t>
            </a:r>
            <a:r>
              <a:rPr lang="en-US" altLang="da-DK" sz="2400" dirty="0"/>
              <a:t> e at </a:t>
            </a:r>
            <a:r>
              <a:rPr lang="en-US" altLang="da-DK" sz="2400" dirty="0" err="1"/>
              <a:t>sidde</a:t>
            </a:r>
            <a:r>
              <a:rPr lang="en-US" altLang="da-DK" sz="2400" dirty="0"/>
              <a:t> </a:t>
            </a:r>
            <a:r>
              <a:rPr lang="en-US" altLang="da-DK" sz="2400" dirty="0" err="1"/>
              <a:t>inde</a:t>
            </a:r>
            <a:r>
              <a:rPr lang="en-US" altLang="da-DK" sz="2400" dirty="0"/>
              <a:t> med </a:t>
            </a:r>
            <a:r>
              <a:rPr lang="en-US" altLang="da-DK" sz="2400" dirty="0" err="1"/>
              <a:t>alle</a:t>
            </a:r>
            <a:r>
              <a:rPr lang="en-US" altLang="da-DK" sz="2400" dirty="0"/>
              <a:t> </a:t>
            </a:r>
            <a:r>
              <a:rPr lang="en-US" altLang="da-DK" sz="2400" dirty="0" err="1"/>
              <a:t>svarene</a:t>
            </a:r>
            <a:r>
              <a:rPr lang="en-US" altLang="da-DK" sz="2400" dirty="0"/>
              <a:t>!</a:t>
            </a:r>
          </a:p>
        </p:txBody>
      </p:sp>
      <p:sp>
        <p:nvSpPr>
          <p:cNvPr id="62472" name="Freeform: Shape 13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73" name="Freeform: Shape 141">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470" name="Pladsholder til indhold 5">
            <a:extLst>
              <a:ext uri="{FF2B5EF4-FFF2-40B4-BE49-F238E27FC236}">
                <a16:creationId xmlns:a16="http://schemas.microsoft.com/office/drawing/2014/main" id="{4958246D-CADF-4545-89B1-9176F69550F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237133" y="197802"/>
            <a:ext cx="1644125" cy="2674180"/>
          </a:xfrm>
          <a:prstGeom prst="rect">
            <a:avLst/>
          </a:prstGeom>
        </p:spPr>
      </p:pic>
      <p:sp>
        <p:nvSpPr>
          <p:cNvPr id="2" name="Pladsholder til sidefod 1">
            <a:extLst>
              <a:ext uri="{FF2B5EF4-FFF2-40B4-BE49-F238E27FC236}">
                <a16:creationId xmlns:a16="http://schemas.microsoft.com/office/drawing/2014/main" id="{B867527B-71E8-46E7-BD73-70FEF90AFAAE}"/>
              </a:ext>
            </a:extLst>
          </p:cNvPr>
          <p:cNvSpPr>
            <a:spLocks noGrp="1"/>
          </p:cNvSpPr>
          <p:nvPr>
            <p:ph type="ftr" sz="quarter" idx="11"/>
          </p:nvPr>
        </p:nvSpPr>
        <p:spPr>
          <a:xfrm>
            <a:off x="804672" y="6199632"/>
            <a:ext cx="5006336" cy="365125"/>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mn-lt"/>
                <a:ea typeface="+mn-ea"/>
                <a:cs typeface="+mn-cs"/>
              </a:rPr>
              <a:t>Center for Ungdomstudier  (CUR)</a:t>
            </a:r>
          </a:p>
        </p:txBody>
      </p:sp>
      <p:sp>
        <p:nvSpPr>
          <p:cNvPr id="62474" name="Freeform: Shape 143">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469" name="Picture 5">
            <a:extLst>
              <a:ext uri="{FF2B5EF4-FFF2-40B4-BE49-F238E27FC236}">
                <a16:creationId xmlns:a16="http://schemas.microsoft.com/office/drawing/2014/main" id="{10042562-8BF3-44DD-B994-192437A5E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232" y="5199340"/>
            <a:ext cx="2394408" cy="1064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69101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Top Corners Rounded 135">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Top Corners Rounded 137">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0" name="Straight Connector 139">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491" name="Pladsholder til indhold 3" descr="Et billede, der indeholder tekst, indendørs&#10;&#10;Beskrivelse, der er oprettet med høj sikkerhed">
            <a:extLst>
              <a:ext uri="{FF2B5EF4-FFF2-40B4-BE49-F238E27FC236}">
                <a16:creationId xmlns:a16="http://schemas.microsoft.com/office/drawing/2014/main" id="{0FA37682-82AD-43D9-A7A2-B93B941A52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03767" y="1173735"/>
            <a:ext cx="6542117" cy="4353481"/>
          </a:xfrm>
          <a:prstGeom prst="rect">
            <a:avLst/>
          </a:prstGeom>
        </p:spPr>
      </p:pic>
      <p:sp>
        <p:nvSpPr>
          <p:cNvPr id="29698" name="Titel 1">
            <a:extLst>
              <a:ext uri="{FF2B5EF4-FFF2-40B4-BE49-F238E27FC236}">
                <a16:creationId xmlns:a16="http://schemas.microsoft.com/office/drawing/2014/main" id="{EAC5A5B9-840A-4480-BDD8-990B4C3800BC}"/>
              </a:ext>
            </a:extLst>
          </p:cNvPr>
          <p:cNvSpPr>
            <a:spLocks noGrp="1"/>
          </p:cNvSpPr>
          <p:nvPr>
            <p:ph type="title"/>
          </p:nvPr>
        </p:nvSpPr>
        <p:spPr>
          <a:xfrm>
            <a:off x="332315" y="1122363"/>
            <a:ext cx="3971220" cy="3249386"/>
          </a:xfrm>
        </p:spPr>
        <p:txBody>
          <a:bodyPr vert="horz" lIns="91440" tIns="45720" rIns="91440" bIns="45720" rtlCol="0" anchor="ctr">
            <a:normAutofit/>
          </a:bodyPr>
          <a:lstStyle/>
          <a:p>
            <a:pPr>
              <a:defRPr/>
            </a:pPr>
            <a:r>
              <a:rPr lang="en-US" altLang="da-DK" sz="5400" kern="1200">
                <a:solidFill>
                  <a:schemeClr val="bg1"/>
                </a:solidFill>
                <a:latin typeface="+mj-lt"/>
                <a:ea typeface="+mj-ea"/>
                <a:cs typeface="+mj-cs"/>
              </a:rPr>
              <a:t>Det perfekte er blevet det normale…….</a:t>
            </a:r>
          </a:p>
        </p:txBody>
      </p:sp>
    </p:spTree>
    <p:extLst>
      <p:ext uri="{BB962C8B-B14F-4D97-AF65-F5344CB8AC3E}">
        <p14:creationId xmlns:p14="http://schemas.microsoft.com/office/powerpoint/2010/main" val="161801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794" name="Titel 1">
            <a:extLst>
              <a:ext uri="{FF2B5EF4-FFF2-40B4-BE49-F238E27FC236}">
                <a16:creationId xmlns:a16="http://schemas.microsoft.com/office/drawing/2014/main" id="{95F0535C-8705-4F36-9462-7AABF95F9500}"/>
              </a:ext>
            </a:extLst>
          </p:cNvPr>
          <p:cNvSpPr>
            <a:spLocks noGrp="1"/>
          </p:cNvSpPr>
          <p:nvPr>
            <p:ph type="title"/>
          </p:nvPr>
        </p:nvSpPr>
        <p:spPr>
          <a:xfrm>
            <a:off x="640079" y="2053641"/>
            <a:ext cx="3669161" cy="2760098"/>
          </a:xfrm>
        </p:spPr>
        <p:txBody>
          <a:bodyPr rtlCol="0">
            <a:normAutofit/>
          </a:bodyPr>
          <a:lstStyle/>
          <a:p>
            <a:pPr defTabSz="457203">
              <a:defRPr/>
            </a:pPr>
            <a:r>
              <a:rPr lang="da-DK" altLang="da-DK" b="1">
                <a:solidFill>
                  <a:srgbClr val="FFFFFF"/>
                </a:solidFill>
              </a:rPr>
              <a:t>Alt skal være perfekt……</a:t>
            </a:r>
          </a:p>
        </p:txBody>
      </p:sp>
      <p:sp>
        <p:nvSpPr>
          <p:cNvPr id="3" name="Pladsholder til indhold 2">
            <a:extLst>
              <a:ext uri="{FF2B5EF4-FFF2-40B4-BE49-F238E27FC236}">
                <a16:creationId xmlns:a16="http://schemas.microsoft.com/office/drawing/2014/main" id="{25E4C405-AA49-4C4F-B6D3-D46205D744D8}"/>
              </a:ext>
            </a:extLst>
          </p:cNvPr>
          <p:cNvSpPr>
            <a:spLocks noGrp="1"/>
          </p:cNvSpPr>
          <p:nvPr>
            <p:ph idx="1"/>
          </p:nvPr>
        </p:nvSpPr>
        <p:spPr>
          <a:xfrm>
            <a:off x="6090574" y="801866"/>
            <a:ext cx="5306084" cy="5230634"/>
          </a:xfrm>
        </p:spPr>
        <p:txBody>
          <a:bodyPr rtlCol="0" anchor="ctr">
            <a:normAutofit/>
          </a:bodyPr>
          <a:lstStyle/>
          <a:p>
            <a:pPr marL="0" indent="0" defTabSz="457203">
              <a:buNone/>
              <a:defRPr/>
            </a:pPr>
            <a:r>
              <a:rPr lang="da-DK" sz="2400">
                <a:solidFill>
                  <a:srgbClr val="000000"/>
                </a:solidFill>
              </a:rPr>
              <a:t>”….Du skal have den perfekte krop, gå i det perfekte tøj, have nogle gode karakterer og alt skal være perfekt derhjemme. Men det er ikke alle der kan det. Og det er en stor ting som fylder bare generelt fordi, du kan ikke være perfekt. 10 er fint, 12 er perfekt, men får vi 7 eller 4, så bliver vi kede af det….”(Caroline, 16 år)</a:t>
            </a:r>
          </a:p>
          <a:p>
            <a:pPr marL="0" indent="0" defTabSz="457203">
              <a:buNone/>
              <a:defRPr/>
            </a:pPr>
            <a:r>
              <a:rPr lang="da-DK" sz="2400">
                <a:solidFill>
                  <a:srgbClr val="000000"/>
                </a:solidFill>
              </a:rPr>
              <a:t>.</a:t>
            </a:r>
          </a:p>
        </p:txBody>
      </p:sp>
    </p:spTree>
    <p:extLst>
      <p:ext uri="{BB962C8B-B14F-4D97-AF65-F5344CB8AC3E}">
        <p14:creationId xmlns:p14="http://schemas.microsoft.com/office/powerpoint/2010/main" val="65968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1835707" y="0"/>
            <a:ext cx="8520602" cy="3729568"/>
          </a:xfrm>
          <a:prstGeom prst="rect">
            <a:avLst/>
          </a:prstGeom>
        </p:spPr>
        <p:txBody>
          <a:bodyPr vert="horz" lIns="0" tIns="0" rIns="0" bIns="0" rtlCol="0" anchor="ctr">
            <a:normAutofit/>
          </a:bodyPr>
          <a:lstStyle/>
          <a:p>
            <a:pPr lvl="0"/>
            <a:endParaRPr/>
          </a:p>
        </p:txBody>
      </p:sp>
      <p:sp>
        <p:nvSpPr>
          <p:cNvPr id="174" name="Shape 174"/>
          <p:cNvSpPr>
            <a:spLocks noGrp="1"/>
          </p:cNvSpPr>
          <p:nvPr>
            <p:ph type="body" idx="1"/>
          </p:nvPr>
        </p:nvSpPr>
        <p:spPr>
          <a:xfrm>
            <a:off x="1835698" y="3778834"/>
            <a:ext cx="8520604" cy="3079169"/>
          </a:xfrm>
          <a:prstGeom prst="rect">
            <a:avLst/>
          </a:prstGeom>
        </p:spPr>
        <p:txBody>
          <a:bodyPr vert="horz" lIns="0" tIns="0" rIns="0" bIns="0" rtlCol="0" anchor="ctr">
            <a:normAutofit/>
          </a:bodyPr>
          <a:lstStyle/>
          <a:p>
            <a:pPr lvl="0"/>
            <a:endParaRPr/>
          </a:p>
        </p:txBody>
      </p:sp>
      <p:sp>
        <p:nvSpPr>
          <p:cNvPr id="175" name="Shape 175"/>
          <p:cNvSpPr>
            <a:spLocks noGrp="1"/>
          </p:cNvSpPr>
          <p:nvPr>
            <p:ph type="sldNum" sz="quarter" idx="4294967295"/>
          </p:nvPr>
        </p:nvSpPr>
        <p:spPr>
          <a:xfrm>
            <a:off x="10355264" y="6383339"/>
            <a:ext cx="312737" cy="306387"/>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normAutofit/>
          </a:bodyPr>
          <a:lstStyle>
            <a:lvl1pPr defTabSz="1162157">
              <a:defRPr sz="1202"/>
            </a:lvl1pPr>
          </a:lstStyle>
          <a:p>
            <a:pPr lvl="0">
              <a:defRPr sz="1800">
                <a:solidFill>
                  <a:srgbClr val="000000"/>
                </a:solidFill>
                <a:uFillTx/>
              </a:defRPr>
            </a:pPr>
            <a:fld id="{86CB4B4D-7CA3-9044-876B-883B54F8677D}" type="slidenum">
              <a:rPr>
                <a:solidFill>
                  <a:srgbClr val="6C6C6C"/>
                </a:solidFill>
                <a:uFill>
                  <a:solidFill>
                    <a:srgbClr val="6C6C6C"/>
                  </a:solidFill>
                </a:uFill>
              </a:rPr>
              <a:t>34</a:t>
            </a:fld>
            <a:endParaRPr>
              <a:solidFill>
                <a:srgbClr val="6C6C6C"/>
              </a:solidFill>
              <a:uFill>
                <a:solidFill>
                  <a:srgbClr val="6C6C6C"/>
                </a:solidFill>
              </a:uFill>
            </a:endParaRPr>
          </a:p>
        </p:txBody>
      </p:sp>
      <p:pic>
        <p:nvPicPr>
          <p:cNvPr id="176" name="image6.jpeg"/>
          <p:cNvPicPr/>
          <p:nvPr/>
        </p:nvPicPr>
        <p:blipFill>
          <a:blip r:embed="rId2">
            <a:extLst/>
          </a:blip>
          <a:stretch>
            <a:fillRect/>
          </a:stretch>
        </p:blipFill>
        <p:spPr>
          <a:xfrm>
            <a:off x="1367632" y="259652"/>
            <a:ext cx="9144000" cy="6074421"/>
          </a:xfrm>
          <a:prstGeom prst="rect">
            <a:avLst/>
          </a:prstGeom>
          <a:ln w="12700">
            <a:miter lim="400000"/>
          </a:ln>
        </p:spPr>
      </p:pic>
      <p:sp>
        <p:nvSpPr>
          <p:cNvPr id="177" name="Shape 177"/>
          <p:cNvSpPr/>
          <p:nvPr/>
        </p:nvSpPr>
        <p:spPr>
          <a:xfrm>
            <a:off x="1003853" y="265167"/>
            <a:ext cx="11206002" cy="22881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da-DK" sz="2400" b="1" dirty="0">
                <a:solidFill>
                  <a:srgbClr val="002060"/>
                </a:solidFill>
                <a:highlight>
                  <a:srgbClr val="C0C0C0"/>
                </a:highlight>
                <a:latin typeface="+mj-lt"/>
                <a:ea typeface="+mj-ea"/>
                <a:cs typeface="+mj-cs"/>
                <a:sym typeface="Helvetica"/>
              </a:rPr>
              <a:t>”…S</a:t>
            </a:r>
            <a:r>
              <a:rPr sz="2400" b="1" dirty="0" err="1">
                <a:solidFill>
                  <a:srgbClr val="002060"/>
                </a:solidFill>
                <a:highlight>
                  <a:srgbClr val="C0C0C0"/>
                </a:highlight>
                <a:latin typeface="+mj-lt"/>
                <a:ea typeface="+mj-ea"/>
                <a:cs typeface="+mj-cs"/>
                <a:sym typeface="Helvetica"/>
              </a:rPr>
              <a:t>ucces</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vigtigt</a:t>
            </a:r>
            <a:r>
              <a:rPr sz="2400" b="1" dirty="0">
                <a:solidFill>
                  <a:srgbClr val="002060"/>
                </a:solidFill>
                <a:highlight>
                  <a:srgbClr val="C0C0C0"/>
                </a:highlight>
                <a:latin typeface="+mj-lt"/>
                <a:ea typeface="+mj-ea"/>
                <a:cs typeface="+mj-cs"/>
                <a:sym typeface="Helvetica"/>
              </a:rPr>
              <a:t> for </a:t>
            </a:r>
            <a:r>
              <a:rPr sz="2400" b="1" dirty="0" err="1">
                <a:solidFill>
                  <a:srgbClr val="002060"/>
                </a:solidFill>
                <a:highlight>
                  <a:srgbClr val="C0C0C0"/>
                </a:highlight>
                <a:latin typeface="+mj-lt"/>
                <a:ea typeface="+mj-ea"/>
                <a:cs typeface="+mj-cs"/>
                <a:sym typeface="Helvetica"/>
              </a:rPr>
              <a:t>mig</a:t>
            </a:r>
            <a:r>
              <a:rPr lang="da-DK" sz="2400" b="1" dirty="0">
                <a:solidFill>
                  <a:srgbClr val="002060"/>
                </a:solidFill>
                <a:highlight>
                  <a:srgbClr val="C0C0C0"/>
                </a:highlight>
                <a:latin typeface="+mj-lt"/>
                <a:ea typeface="+mj-ea"/>
                <a:cs typeface="+mj-cs"/>
                <a:sym typeface="Helvetica"/>
              </a:rPr>
              <a:t>…..</a:t>
            </a:r>
            <a:r>
              <a:rPr sz="2400" b="1" dirty="0" err="1">
                <a:solidFill>
                  <a:srgbClr val="002060"/>
                </a:solidFill>
                <a:highlight>
                  <a:srgbClr val="C0C0C0"/>
                </a:highlight>
                <a:latin typeface="+mj-lt"/>
                <a:ea typeface="+mj-ea"/>
                <a:cs typeface="+mj-cs"/>
                <a:sym typeface="Helvetica"/>
              </a:rPr>
              <a:t>jeg</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synes</a:t>
            </a:r>
            <a:r>
              <a:rPr sz="2400" b="1" dirty="0">
                <a:solidFill>
                  <a:srgbClr val="002060"/>
                </a:solidFill>
                <a:highlight>
                  <a:srgbClr val="C0C0C0"/>
                </a:highlight>
                <a:latin typeface="+mj-lt"/>
                <a:ea typeface="+mj-ea"/>
                <a:cs typeface="+mj-cs"/>
                <a:sym typeface="Helvetica"/>
              </a:rPr>
              <a:t> bare at den her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ungdom</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bygget</a:t>
            </a:r>
            <a:r>
              <a:rPr sz="2400" b="1" dirty="0">
                <a:solidFill>
                  <a:srgbClr val="002060"/>
                </a:solidFill>
                <a:highlight>
                  <a:srgbClr val="C0C0C0"/>
                </a:highlight>
                <a:latin typeface="+mj-lt"/>
                <a:ea typeface="+mj-ea"/>
                <a:cs typeface="+mj-cs"/>
                <a:sym typeface="Helvetica"/>
              </a:rPr>
              <a:t> op</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omkring</a:t>
            </a:r>
            <a:r>
              <a:rPr sz="2400" b="1" dirty="0">
                <a:solidFill>
                  <a:srgbClr val="002060"/>
                </a:solidFill>
                <a:highlight>
                  <a:srgbClr val="C0C0C0"/>
                </a:highlight>
                <a:latin typeface="+mj-lt"/>
                <a:ea typeface="+mj-ea"/>
                <a:cs typeface="+mj-cs"/>
                <a:sym typeface="Helvetica"/>
              </a:rPr>
              <a:t>, at man </a:t>
            </a:r>
            <a:r>
              <a:rPr sz="2400" b="1" dirty="0" err="1">
                <a:solidFill>
                  <a:srgbClr val="002060"/>
                </a:solidFill>
                <a:highlight>
                  <a:srgbClr val="C0C0C0"/>
                </a:highlight>
                <a:latin typeface="+mj-lt"/>
                <a:ea typeface="+mj-ea"/>
                <a:cs typeface="+mj-cs"/>
                <a:sym typeface="Helvetica"/>
              </a:rPr>
              <a:t>skal</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være</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perfekt</a:t>
            </a:r>
            <a:r>
              <a:rPr sz="2400" b="1" dirty="0">
                <a:solidFill>
                  <a:srgbClr val="002060"/>
                </a:solidFill>
                <a:highlight>
                  <a:srgbClr val="C0C0C0"/>
                </a:highlight>
                <a:latin typeface="+mj-lt"/>
                <a:ea typeface="+mj-ea"/>
                <a:cs typeface="+mj-cs"/>
                <a:sym typeface="Helvetica"/>
              </a:rPr>
              <a:t>,</a:t>
            </a:r>
            <a:r>
              <a:rPr lang="da-DK" sz="2400" b="1" dirty="0">
                <a:solidFill>
                  <a:srgbClr val="002060"/>
                </a:solidFill>
                <a:highlight>
                  <a:srgbClr val="C0C0C0"/>
                </a:highlight>
                <a:latin typeface="+mj-lt"/>
                <a:ea typeface="+mj-ea"/>
                <a:cs typeface="+mj-cs"/>
                <a:sym typeface="Helvetica"/>
              </a:rPr>
              <a:t> </a:t>
            </a:r>
            <a:r>
              <a:rPr sz="2400" b="1" dirty="0">
                <a:solidFill>
                  <a:srgbClr val="002060"/>
                </a:solidFill>
                <a:highlight>
                  <a:srgbClr val="C0C0C0"/>
                </a:highlight>
                <a:latin typeface="+mj-lt"/>
                <a:ea typeface="+mj-ea"/>
                <a:cs typeface="+mj-cs"/>
                <a:sym typeface="Helvetica"/>
              </a:rPr>
              <a:t>og man </a:t>
            </a:r>
            <a:r>
              <a:rPr sz="2400" b="1" dirty="0" err="1">
                <a:solidFill>
                  <a:srgbClr val="002060"/>
                </a:solidFill>
                <a:highlight>
                  <a:srgbClr val="C0C0C0"/>
                </a:highlight>
                <a:latin typeface="+mj-lt"/>
                <a:ea typeface="+mj-ea"/>
                <a:cs typeface="+mj-cs"/>
                <a:sym typeface="Helvetica"/>
              </a:rPr>
              <a:t>skal</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klare</a:t>
            </a:r>
            <a:r>
              <a:rPr sz="2400" b="1" dirty="0">
                <a:solidFill>
                  <a:srgbClr val="002060"/>
                </a:solidFill>
                <a:highlight>
                  <a:srgbClr val="C0C0C0"/>
                </a:highlight>
                <a:latin typeface="+mj-lt"/>
                <a:ea typeface="+mj-ea"/>
                <a:cs typeface="+mj-cs"/>
                <a:sym typeface="Helvetica"/>
              </a:rPr>
              <a:t> sig </a:t>
            </a:r>
            <a:r>
              <a:rPr sz="2400" b="1" dirty="0" err="1">
                <a:solidFill>
                  <a:srgbClr val="002060"/>
                </a:solidFill>
                <a:highlight>
                  <a:srgbClr val="C0C0C0"/>
                </a:highlight>
                <a:latin typeface="+mj-lt"/>
                <a:ea typeface="+mj-ea"/>
                <a:cs typeface="+mj-cs"/>
                <a:sym typeface="Helvetica"/>
              </a:rPr>
              <a:t>godt</a:t>
            </a:r>
            <a:r>
              <a:rPr sz="2400" b="1" dirty="0">
                <a:solidFill>
                  <a:srgbClr val="002060"/>
                </a:solidFill>
                <a:highlight>
                  <a:srgbClr val="C0C0C0"/>
                </a:highlight>
                <a:latin typeface="+mj-lt"/>
                <a:ea typeface="+mj-ea"/>
                <a:cs typeface="+mj-cs"/>
                <a:sym typeface="Helvetica"/>
              </a:rPr>
              <a:t> i </a:t>
            </a:r>
            <a:r>
              <a:rPr sz="2400" b="1" dirty="0" err="1">
                <a:solidFill>
                  <a:srgbClr val="002060"/>
                </a:solidFill>
                <a:highlight>
                  <a:srgbClr val="C0C0C0"/>
                </a:highlight>
                <a:latin typeface="+mj-lt"/>
                <a:ea typeface="+mj-ea"/>
                <a:cs typeface="+mj-cs"/>
                <a:sym typeface="Helvetica"/>
              </a:rPr>
              <a:t>skolen</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være</a:t>
            </a:r>
            <a:endParaRPr lang="da-DK" sz="2400" b="1" dirty="0">
              <a:solidFill>
                <a:srgbClr val="002060"/>
              </a:solidFill>
              <a:highlight>
                <a:srgbClr val="C0C0C0"/>
              </a:highlight>
              <a:latin typeface="+mj-lt"/>
              <a:ea typeface="+mj-ea"/>
              <a:cs typeface="+mj-cs"/>
              <a:sym typeface="Helvetica"/>
            </a:endParaRP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400" b="1" dirty="0">
                <a:solidFill>
                  <a:srgbClr val="002060"/>
                </a:solidFill>
                <a:highlight>
                  <a:srgbClr val="C0C0C0"/>
                </a:highlight>
                <a:latin typeface="+mj-lt"/>
                <a:ea typeface="+mj-ea"/>
                <a:cs typeface="+mj-cs"/>
                <a:sym typeface="Helvetica"/>
              </a:rPr>
              <a:t> fed med </a:t>
            </a:r>
            <a:r>
              <a:rPr sz="2400" b="1" dirty="0" err="1">
                <a:solidFill>
                  <a:srgbClr val="002060"/>
                </a:solidFill>
                <a:highlight>
                  <a:srgbClr val="C0C0C0"/>
                </a:highlight>
                <a:latin typeface="+mj-lt"/>
                <a:ea typeface="+mj-ea"/>
                <a:cs typeface="+mj-cs"/>
                <a:sym typeface="Helvetica"/>
              </a:rPr>
              <a:t>vennerne</a:t>
            </a:r>
            <a:r>
              <a:rPr sz="2400" b="1" dirty="0">
                <a:solidFill>
                  <a:srgbClr val="002060"/>
                </a:solidFill>
                <a:highlight>
                  <a:srgbClr val="C0C0C0"/>
                </a:highlight>
                <a:latin typeface="+mj-lt"/>
                <a:ea typeface="+mj-ea"/>
                <a:cs typeface="+mj-cs"/>
                <a:sym typeface="Helvetica"/>
              </a:rPr>
              <a:t> og </a:t>
            </a:r>
            <a:r>
              <a:rPr sz="2400" b="1" dirty="0" err="1">
                <a:solidFill>
                  <a:srgbClr val="002060"/>
                </a:solidFill>
                <a:highlight>
                  <a:srgbClr val="C0C0C0"/>
                </a:highlight>
                <a:latin typeface="+mj-lt"/>
                <a:ea typeface="+mj-ea"/>
                <a:cs typeface="+mj-cs"/>
                <a:sym typeface="Helvetica"/>
              </a:rPr>
              <a:t>være</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sød</a:t>
            </a:r>
            <a:r>
              <a:rPr sz="2400" b="1" dirty="0">
                <a:solidFill>
                  <a:srgbClr val="002060"/>
                </a:solidFill>
                <a:highlight>
                  <a:srgbClr val="C0C0C0"/>
                </a:highlight>
                <a:latin typeface="+mj-lt"/>
                <a:ea typeface="+mj-ea"/>
                <a:cs typeface="+mj-cs"/>
                <a:sym typeface="Helvetica"/>
              </a:rPr>
              <a:t>, og det </a:t>
            </a:r>
            <a:r>
              <a:rPr sz="2400" b="1" dirty="0" err="1">
                <a:solidFill>
                  <a:srgbClr val="002060"/>
                </a:solidFill>
                <a:highlight>
                  <a:srgbClr val="C0C0C0"/>
                </a:highlight>
                <a:latin typeface="+mj-lt"/>
                <a:ea typeface="+mj-ea"/>
                <a:cs typeface="+mj-cs"/>
                <a:sym typeface="Helvetica"/>
              </a:rPr>
              <a:t>lykkes</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ikke</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altid</a:t>
            </a:r>
            <a:r>
              <a:rPr sz="2400" b="1" dirty="0">
                <a:solidFill>
                  <a:srgbClr val="002060"/>
                </a:solidFill>
                <a:highlight>
                  <a:srgbClr val="C0C0C0"/>
                </a:highlight>
                <a:latin typeface="+mj-lt"/>
                <a:ea typeface="+mj-ea"/>
                <a:cs typeface="+mj-cs"/>
                <a:sym typeface="Helvetica"/>
              </a:rPr>
              <a:t>, og man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ikke</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altid</a:t>
            </a:r>
            <a:endParaRPr lang="da-DK" sz="2400" b="1" dirty="0">
              <a:solidFill>
                <a:srgbClr val="002060"/>
              </a:solidFill>
              <a:highlight>
                <a:srgbClr val="C0C0C0"/>
              </a:highlight>
              <a:latin typeface="+mj-lt"/>
              <a:ea typeface="+mj-ea"/>
              <a:cs typeface="+mj-cs"/>
              <a:sym typeface="Helvetica"/>
            </a:endParaRP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400" b="1" dirty="0">
                <a:solidFill>
                  <a:srgbClr val="002060"/>
                </a:solidFill>
                <a:highlight>
                  <a:srgbClr val="C0C0C0"/>
                </a:highlight>
                <a:latin typeface="+mj-lt"/>
                <a:ea typeface="+mj-ea"/>
                <a:cs typeface="+mj-cs"/>
                <a:sym typeface="Helvetica"/>
              </a:rPr>
              <a:t>sig </a:t>
            </a:r>
            <a:r>
              <a:rPr sz="2400" b="1" dirty="0" err="1">
                <a:solidFill>
                  <a:srgbClr val="002060"/>
                </a:solidFill>
                <a:highlight>
                  <a:srgbClr val="C0C0C0"/>
                </a:highlight>
                <a:latin typeface="+mj-lt"/>
                <a:ea typeface="+mj-ea"/>
                <a:cs typeface="+mj-cs"/>
                <a:sym typeface="Helvetica"/>
              </a:rPr>
              <a:t>selv</a:t>
            </a:r>
            <a:r>
              <a:rPr sz="2400" b="1" dirty="0">
                <a:solidFill>
                  <a:srgbClr val="002060"/>
                </a:solidFill>
                <a:highlight>
                  <a:srgbClr val="C0C0C0"/>
                </a:highlight>
                <a:latin typeface="+mj-lt"/>
                <a:ea typeface="+mj-ea"/>
                <a:cs typeface="+mj-cs"/>
                <a:sym typeface="Helvetica"/>
              </a:rPr>
              <a:t> med </a:t>
            </a:r>
            <a:r>
              <a:rPr sz="2400" b="1" dirty="0" err="1">
                <a:solidFill>
                  <a:srgbClr val="002060"/>
                </a:solidFill>
                <a:highlight>
                  <a:srgbClr val="C0C0C0"/>
                </a:highlight>
                <a:latin typeface="+mj-lt"/>
                <a:ea typeface="+mj-ea"/>
                <a:cs typeface="+mj-cs"/>
                <a:sym typeface="Helvetica"/>
              </a:rPr>
              <a:t>venner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fordi</a:t>
            </a:r>
            <a:r>
              <a:rPr sz="2400" b="1" dirty="0">
                <a:solidFill>
                  <a:srgbClr val="002060"/>
                </a:solidFill>
                <a:highlight>
                  <a:srgbClr val="C0C0C0"/>
                </a:highlight>
                <a:latin typeface="+mj-lt"/>
                <a:ea typeface="+mj-ea"/>
                <a:cs typeface="+mj-cs"/>
                <a:sym typeface="Helvetica"/>
              </a:rPr>
              <a:t> man </a:t>
            </a:r>
            <a:r>
              <a:rPr sz="2400" b="1" dirty="0" err="1">
                <a:solidFill>
                  <a:srgbClr val="002060"/>
                </a:solidFill>
                <a:highlight>
                  <a:srgbClr val="C0C0C0"/>
                </a:highlight>
                <a:latin typeface="+mj-lt"/>
                <a:ea typeface="+mj-ea"/>
                <a:cs typeface="+mj-cs"/>
                <a:sym typeface="Helvetica"/>
              </a:rPr>
              <a:t>forsøger</a:t>
            </a:r>
            <a:r>
              <a:rPr sz="2400" b="1" dirty="0">
                <a:solidFill>
                  <a:srgbClr val="002060"/>
                </a:solidFill>
                <a:highlight>
                  <a:srgbClr val="C0C0C0"/>
                </a:highlight>
                <a:latin typeface="+mj-lt"/>
                <a:ea typeface="+mj-ea"/>
                <a:cs typeface="+mj-cs"/>
                <a:sym typeface="Helvetica"/>
              </a:rPr>
              <a:t> at </a:t>
            </a:r>
            <a:r>
              <a:rPr sz="2400" b="1" dirty="0" err="1">
                <a:solidFill>
                  <a:srgbClr val="002060"/>
                </a:solidFill>
                <a:highlight>
                  <a:srgbClr val="C0C0C0"/>
                </a:highlight>
                <a:latin typeface="+mj-lt"/>
                <a:ea typeface="+mj-ea"/>
                <a:cs typeface="+mj-cs"/>
                <a:sym typeface="Helvetica"/>
              </a:rPr>
              <a:t>være</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noget</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som</a:t>
            </a:r>
            <a:r>
              <a:rPr sz="2400" b="1" dirty="0">
                <a:solidFill>
                  <a:srgbClr val="002060"/>
                </a:solidFill>
                <a:highlight>
                  <a:srgbClr val="C0C0C0"/>
                </a:highlight>
                <a:latin typeface="+mj-lt"/>
                <a:ea typeface="+mj-ea"/>
                <a:cs typeface="+mj-cs"/>
                <a:sym typeface="Helvetica"/>
              </a:rPr>
              <a:t> man </a:t>
            </a:r>
            <a:r>
              <a:rPr sz="2400" b="1" dirty="0" err="1">
                <a:solidFill>
                  <a:srgbClr val="002060"/>
                </a:solidFill>
                <a:highlight>
                  <a:srgbClr val="C0C0C0"/>
                </a:highlight>
                <a:latin typeface="+mj-lt"/>
                <a:ea typeface="+mj-ea"/>
                <a:cs typeface="+mj-cs"/>
                <a:sym typeface="Helvetica"/>
              </a:rPr>
              <a:t>ikke</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altid</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sz="2400" b="1" dirty="0">
                <a:solidFill>
                  <a:srgbClr val="002060"/>
                </a:solidFill>
                <a:highlight>
                  <a:srgbClr val="C0C0C0"/>
                </a:highlight>
                <a:latin typeface="+mj-lt"/>
                <a:ea typeface="+mj-ea"/>
                <a:cs typeface="+mj-cs"/>
                <a:sym typeface="Helvetica"/>
              </a:rPr>
              <a:t>man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vel</a:t>
            </a:r>
            <a:r>
              <a:rPr sz="2400" b="1" dirty="0">
                <a:solidFill>
                  <a:srgbClr val="002060"/>
                </a:solidFill>
                <a:highlight>
                  <a:srgbClr val="C0C0C0"/>
                </a:highlight>
                <a:latin typeface="+mj-lt"/>
                <a:ea typeface="+mj-ea"/>
                <a:cs typeface="+mj-cs"/>
                <a:sym typeface="Helvetica"/>
              </a:rPr>
              <a:t> i </a:t>
            </a:r>
            <a:r>
              <a:rPr sz="2400" b="1" dirty="0" err="1">
                <a:solidFill>
                  <a:srgbClr val="002060"/>
                </a:solidFill>
                <a:highlight>
                  <a:srgbClr val="C0C0C0"/>
                </a:highlight>
                <a:latin typeface="+mj-lt"/>
                <a:ea typeface="+mj-ea"/>
                <a:cs typeface="+mj-cs"/>
                <a:sym typeface="Helvetica"/>
              </a:rPr>
              <a:t>grunden</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bange</a:t>
            </a:r>
            <a:r>
              <a:rPr sz="2400" b="1" dirty="0">
                <a:solidFill>
                  <a:srgbClr val="002060"/>
                </a:solidFill>
                <a:highlight>
                  <a:srgbClr val="C0C0C0"/>
                </a:highlight>
                <a:latin typeface="+mj-lt"/>
                <a:ea typeface="+mj-ea"/>
                <a:cs typeface="+mj-cs"/>
                <a:sym typeface="Helvetica"/>
              </a:rPr>
              <a:t> for, at de </a:t>
            </a:r>
            <a:r>
              <a:rPr sz="2400" b="1" dirty="0" err="1">
                <a:solidFill>
                  <a:srgbClr val="002060"/>
                </a:solidFill>
                <a:highlight>
                  <a:srgbClr val="C0C0C0"/>
                </a:highlight>
                <a:latin typeface="+mj-lt"/>
                <a:ea typeface="+mj-ea"/>
                <a:cs typeface="+mj-cs"/>
                <a:sym typeface="Helvetica"/>
              </a:rPr>
              <a:t>ser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hvordan</a:t>
            </a:r>
            <a:r>
              <a:rPr sz="2400" b="1" dirty="0">
                <a:solidFill>
                  <a:srgbClr val="002060"/>
                </a:solidFill>
                <a:highlight>
                  <a:srgbClr val="C0C0C0"/>
                </a:highlight>
                <a:latin typeface="+mj-lt"/>
                <a:ea typeface="+mj-ea"/>
                <a:cs typeface="+mj-cs"/>
                <a:sym typeface="Helvetica"/>
              </a:rPr>
              <a:t> man </a:t>
            </a:r>
            <a:r>
              <a:rPr sz="2400" b="1" dirty="0" err="1">
                <a:solidFill>
                  <a:srgbClr val="002060"/>
                </a:solidFill>
                <a:highlight>
                  <a:srgbClr val="C0C0C0"/>
                </a:highlight>
                <a:latin typeface="+mj-lt"/>
                <a:ea typeface="+mj-ea"/>
                <a:cs typeface="+mj-cs"/>
                <a:sym typeface="Helvetica"/>
              </a:rPr>
              <a:t>virkelig</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er</a:t>
            </a:r>
            <a:r>
              <a:rPr sz="2400" b="1" dirty="0">
                <a:solidFill>
                  <a:srgbClr val="002060"/>
                </a:solidFill>
                <a:highlight>
                  <a:srgbClr val="C0C0C0"/>
                </a:highlight>
                <a:latin typeface="+mj-lt"/>
                <a:ea typeface="+mj-ea"/>
                <a:cs typeface="+mj-cs"/>
                <a:sym typeface="Helvetica"/>
              </a:rPr>
              <a:t> og </a:t>
            </a:r>
            <a:r>
              <a:rPr sz="2400" b="1" dirty="0" err="1">
                <a:solidFill>
                  <a:srgbClr val="002060"/>
                </a:solidFill>
                <a:highlight>
                  <a:srgbClr val="C0C0C0"/>
                </a:highlight>
                <a:latin typeface="+mj-lt"/>
                <a:ea typeface="+mj-ea"/>
                <a:cs typeface="+mj-cs"/>
                <a:sym typeface="Helvetica"/>
              </a:rPr>
              <a:t>har</a:t>
            </a:r>
            <a:r>
              <a:rPr sz="2400" b="1" dirty="0">
                <a:solidFill>
                  <a:srgbClr val="002060"/>
                </a:solidFill>
                <a:highlight>
                  <a:srgbClr val="C0C0C0"/>
                </a:highlight>
                <a:latin typeface="+mj-lt"/>
                <a:ea typeface="+mj-ea"/>
                <a:cs typeface="+mj-cs"/>
                <a:sym typeface="Helvetica"/>
              </a:rPr>
              <a:t> </a:t>
            </a:r>
            <a:r>
              <a:rPr sz="2400" b="1" dirty="0" err="1">
                <a:solidFill>
                  <a:srgbClr val="002060"/>
                </a:solidFill>
                <a:highlight>
                  <a:srgbClr val="C0C0C0"/>
                </a:highlight>
                <a:latin typeface="+mj-lt"/>
                <a:ea typeface="+mj-ea"/>
                <a:cs typeface="+mj-cs"/>
                <a:sym typeface="Helvetica"/>
              </a:rPr>
              <a:t>det</a:t>
            </a:r>
            <a:r>
              <a:rPr sz="2400" b="1" dirty="0">
                <a:solidFill>
                  <a:srgbClr val="002060"/>
                </a:solidFill>
                <a:highlight>
                  <a:srgbClr val="C0C0C0"/>
                </a:highlight>
                <a:latin typeface="+mj-lt"/>
                <a:ea typeface="+mj-ea"/>
                <a:cs typeface="+mj-cs"/>
                <a:sym typeface="Helvetica"/>
              </a:rPr>
              <a:t>… </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lang="da-DK" sz="2400" b="1" dirty="0">
                <a:solidFill>
                  <a:srgbClr val="002060"/>
                </a:solidFill>
                <a:highlight>
                  <a:srgbClr val="C0C0C0"/>
                </a:highlight>
                <a:latin typeface="+mj-lt"/>
                <a:ea typeface="+mj-ea"/>
                <a:cs typeface="+mj-cs"/>
                <a:sym typeface="Helvetica"/>
              </a:rPr>
              <a:t>(</a:t>
            </a:r>
            <a:r>
              <a:rPr sz="2400" b="1" dirty="0" err="1">
                <a:solidFill>
                  <a:srgbClr val="002060"/>
                </a:solidFill>
                <a:highlight>
                  <a:srgbClr val="C0C0C0"/>
                </a:highlight>
                <a:latin typeface="+mj-lt"/>
                <a:ea typeface="+mj-ea"/>
                <a:cs typeface="+mj-cs"/>
                <a:sym typeface="Helvetica"/>
              </a:rPr>
              <a:t>Dreng</a:t>
            </a:r>
            <a:r>
              <a:rPr sz="2400" b="1" dirty="0">
                <a:solidFill>
                  <a:srgbClr val="002060"/>
                </a:solidFill>
                <a:highlight>
                  <a:srgbClr val="C0C0C0"/>
                </a:highlight>
                <a:latin typeface="+mj-lt"/>
                <a:ea typeface="+mj-ea"/>
                <a:cs typeface="+mj-cs"/>
                <a:sym typeface="Helvetica"/>
              </a:rPr>
              <a:t> </a:t>
            </a:r>
            <a:r>
              <a:rPr lang="da-DK" sz="2400" b="1" dirty="0">
                <a:solidFill>
                  <a:srgbClr val="002060"/>
                </a:solidFill>
                <a:highlight>
                  <a:srgbClr val="C0C0C0"/>
                </a:highlight>
                <a:latin typeface="+mj-lt"/>
                <a:ea typeface="+mj-ea"/>
                <a:cs typeface="+mj-cs"/>
                <a:sym typeface="Helvetica"/>
              </a:rPr>
              <a:t>17 år)</a:t>
            </a:r>
            <a:endParaRPr sz="2400" b="1" dirty="0">
              <a:solidFill>
                <a:srgbClr val="002060"/>
              </a:solidFill>
              <a:highlight>
                <a:srgbClr val="C0C0C0"/>
              </a:highlight>
              <a:latin typeface="+mj-lt"/>
              <a:ea typeface="+mj-ea"/>
              <a:cs typeface="+mj-cs"/>
              <a:sym typeface="Helvetica"/>
            </a:endParaRPr>
          </a:p>
        </p:txBody>
      </p:sp>
    </p:spTree>
    <p:extLst>
      <p:ext uri="{BB962C8B-B14F-4D97-AF65-F5344CB8AC3E}">
        <p14:creationId xmlns:p14="http://schemas.microsoft.com/office/powerpoint/2010/main" val="49454838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F4E2-8F9F-415E-B401-6FF66A0B14D4}"/>
              </a:ext>
            </a:extLst>
          </p:cNvPr>
          <p:cNvSpPr>
            <a:spLocks noGrp="1"/>
          </p:cNvSpPr>
          <p:nvPr>
            <p:ph type="title"/>
          </p:nvPr>
        </p:nvSpPr>
        <p:spPr/>
        <p:txBody>
          <a:bodyPr/>
          <a:lstStyle/>
          <a:p>
            <a:pPr algn="ctr"/>
            <a:r>
              <a:rPr lang="da-DK" b="1" i="1" dirty="0"/>
              <a:t>Man skal præstere på alle arenaer!</a:t>
            </a:r>
            <a:br>
              <a:rPr lang="da-DK" b="1" i="1" dirty="0"/>
            </a:br>
            <a:endParaRPr lang="da-DK" dirty="0"/>
          </a:p>
        </p:txBody>
      </p:sp>
      <p:sp>
        <p:nvSpPr>
          <p:cNvPr id="3" name="Pladsholder til indhold 2">
            <a:extLst>
              <a:ext uri="{FF2B5EF4-FFF2-40B4-BE49-F238E27FC236}">
                <a16:creationId xmlns:a16="http://schemas.microsoft.com/office/drawing/2014/main" id="{D387BC6A-6F43-45F8-9395-A0C5384C9258}"/>
              </a:ext>
            </a:extLst>
          </p:cNvPr>
          <p:cNvSpPr>
            <a:spLocks noGrp="1"/>
          </p:cNvSpPr>
          <p:nvPr>
            <p:ph idx="1"/>
          </p:nvPr>
        </p:nvSpPr>
        <p:spPr/>
        <p:txBody>
          <a:bodyPr>
            <a:normAutofit fontScale="92500" lnSpcReduction="20000"/>
          </a:bodyPr>
          <a:lstStyle/>
          <a:p>
            <a:r>
              <a:rPr lang="da-DK" b="1" i="1" dirty="0"/>
              <a:t>(1)</a:t>
            </a:r>
            <a:r>
              <a:rPr lang="da-DK" i="1" dirty="0"/>
              <a:t>”Nogen gange når man har kysset med en pige til en fest, og det var dejligt, så går man bagefter ind på IG, og så lige pludselig ser man hendes billeder og ser, at hun ikke har særlig mange følgere, man tænker, hun er en taber – det tænker man da, hvis man er ærlig, så ser man hende og man får et andet billede af hende, at hun ikke er socialt accepteret, så ændrer man holdning og dropper hende. Det er forkert, men sådan er det.”</a:t>
            </a:r>
          </a:p>
          <a:p>
            <a:r>
              <a:rPr lang="da-DK" dirty="0"/>
              <a:t>” Interviewer: ”</a:t>
            </a:r>
            <a:r>
              <a:rPr lang="da-DK" i="1" dirty="0"/>
              <a:t>Hvor mange følgere skal man have for, at det er acceptabelt?”</a:t>
            </a:r>
            <a:endParaRPr lang="da-DK" dirty="0"/>
          </a:p>
          <a:p>
            <a:r>
              <a:rPr lang="da-DK" dirty="0"/>
              <a:t>(1)”</a:t>
            </a:r>
            <a:r>
              <a:rPr lang="da-DK" i="1" dirty="0"/>
              <a:t>Hvis hun kun har 50 eller sådan noget, så</a:t>
            </a:r>
            <a:r>
              <a:rPr lang="da-DK" dirty="0"/>
              <a:t> </a:t>
            </a:r>
            <a:r>
              <a:rPr lang="da-DK" i="1" dirty="0"/>
              <a:t>ville jeg droppe hende…”</a:t>
            </a:r>
            <a:endParaRPr lang="da-DK" dirty="0"/>
          </a:p>
          <a:p>
            <a:r>
              <a:rPr lang="da-DK" i="1" dirty="0"/>
              <a:t>(2) Udfordringen er, at man skal fremstå </a:t>
            </a:r>
            <a:r>
              <a:rPr lang="da-DK" i="1" dirty="0" err="1"/>
              <a:t>nice</a:t>
            </a:r>
            <a:r>
              <a:rPr lang="da-DK" i="1" dirty="0"/>
              <a:t> på de sociale medier, så andre mennesker kan lide én. Og synes at ham der er en fed person. Hvis man har 50 følgere, så vil jeg tænke den person er da fucked up.” </a:t>
            </a:r>
            <a:r>
              <a:rPr lang="da-DK" dirty="0"/>
              <a:t>(Drenge 16 &amp; 17 år)</a:t>
            </a:r>
            <a:endParaRPr lang="da-DK" i="1" dirty="0"/>
          </a:p>
          <a:p>
            <a:endParaRPr lang="da-DK" dirty="0"/>
          </a:p>
          <a:p>
            <a:endParaRPr lang="da-DK" dirty="0"/>
          </a:p>
          <a:p>
            <a:endParaRPr lang="da-DK" dirty="0"/>
          </a:p>
        </p:txBody>
      </p:sp>
    </p:spTree>
    <p:extLst>
      <p:ext uri="{BB962C8B-B14F-4D97-AF65-F5344CB8AC3E}">
        <p14:creationId xmlns:p14="http://schemas.microsoft.com/office/powerpoint/2010/main" val="3635078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4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el 1">
            <a:extLst>
              <a:ext uri="{FF2B5EF4-FFF2-40B4-BE49-F238E27FC236}">
                <a16:creationId xmlns:a16="http://schemas.microsoft.com/office/drawing/2014/main" id="{B022DCD8-96DA-4A58-9E31-2678BB45D49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defRPr/>
            </a:pPr>
            <a:r>
              <a:rPr lang="en-US" altLang="da-DK" sz="2200" kern="1200">
                <a:solidFill>
                  <a:srgbClr val="FFFFFF"/>
                </a:solidFill>
                <a:latin typeface="+mj-lt"/>
                <a:ea typeface="+mj-ea"/>
                <a:cs typeface="+mj-cs"/>
              </a:rPr>
              <a:t>Frygten for at være anderledes……</a:t>
            </a:r>
          </a:p>
        </p:txBody>
      </p:sp>
      <p:pic>
        <p:nvPicPr>
          <p:cNvPr id="66563" name="Pladsholder til indhold 3" descr="Et billede, der indeholder fugl, dyr, udendørs, lille&#10;&#10;Beskrivelse, der er oprettet med meget høj sikkerhed">
            <a:extLst>
              <a:ext uri="{FF2B5EF4-FFF2-40B4-BE49-F238E27FC236}">
                <a16:creationId xmlns:a16="http://schemas.microsoft.com/office/drawing/2014/main" id="{289BA487-6FAB-45DC-A340-97BC38989E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065839"/>
            <a:ext cx="7188199" cy="4722932"/>
          </a:xfrm>
          <a:prstGeom prst="rect">
            <a:avLst/>
          </a:prstGeom>
        </p:spPr>
      </p:pic>
    </p:spTree>
    <p:extLst>
      <p:ext uri="{BB962C8B-B14F-4D97-AF65-F5344CB8AC3E}">
        <p14:creationId xmlns:p14="http://schemas.microsoft.com/office/powerpoint/2010/main" val="303117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8610" name="Titel 1">
            <a:extLst>
              <a:ext uri="{FF2B5EF4-FFF2-40B4-BE49-F238E27FC236}">
                <a16:creationId xmlns:a16="http://schemas.microsoft.com/office/drawing/2014/main" id="{C77A685C-530F-42E3-8B62-98B3A780B260}"/>
              </a:ext>
            </a:extLst>
          </p:cNvPr>
          <p:cNvSpPr>
            <a:spLocks noGrp="1" noChangeArrowheads="1"/>
          </p:cNvSpPr>
          <p:nvPr>
            <p:ph type="title"/>
          </p:nvPr>
        </p:nvSpPr>
        <p:spPr>
          <a:xfrm>
            <a:off x="640079" y="2053641"/>
            <a:ext cx="3669161" cy="2760098"/>
          </a:xfrm>
        </p:spPr>
        <p:txBody>
          <a:bodyPr>
            <a:normAutofit/>
          </a:bodyPr>
          <a:lstStyle/>
          <a:p>
            <a:pPr eaLnBrk="1" hangingPunct="1"/>
            <a:r>
              <a:rPr lang="da-DK" altLang="da-DK">
                <a:solidFill>
                  <a:srgbClr val="FFFFFF"/>
                </a:solidFill>
              </a:rPr>
              <a:t>Hvem presser jer?</a:t>
            </a:r>
          </a:p>
        </p:txBody>
      </p:sp>
      <p:sp>
        <p:nvSpPr>
          <p:cNvPr id="36867" name="Pladsholder til indhold 2">
            <a:extLst>
              <a:ext uri="{FF2B5EF4-FFF2-40B4-BE49-F238E27FC236}">
                <a16:creationId xmlns:a16="http://schemas.microsoft.com/office/drawing/2014/main" id="{2684048C-A99D-4D6C-97CC-22B9EF50E409}"/>
              </a:ext>
            </a:extLst>
          </p:cNvPr>
          <p:cNvSpPr>
            <a:spLocks noGrp="1"/>
          </p:cNvSpPr>
          <p:nvPr>
            <p:ph idx="1"/>
          </p:nvPr>
        </p:nvSpPr>
        <p:spPr>
          <a:xfrm>
            <a:off x="6090574" y="801866"/>
            <a:ext cx="5306084" cy="5230634"/>
          </a:xfrm>
        </p:spPr>
        <p:txBody>
          <a:bodyPr rtlCol="0" anchor="ctr">
            <a:normAutofit/>
          </a:bodyPr>
          <a:lstStyle/>
          <a:p>
            <a:pPr marL="342903" indent="-342903" defTabSz="457203">
              <a:buFont typeface="Wingdings 3" charset="2"/>
              <a:buChar char=""/>
              <a:defRPr/>
            </a:pPr>
            <a:endParaRPr lang="da-DK" altLang="da-DK" sz="2400">
              <a:solidFill>
                <a:srgbClr val="000000"/>
              </a:solidFill>
            </a:endParaRPr>
          </a:p>
          <a:p>
            <a:pPr marL="342903" indent="-342903" defTabSz="457203">
              <a:buFont typeface="Wingdings 3" charset="2"/>
              <a:buChar char=""/>
              <a:defRPr/>
            </a:pPr>
            <a:r>
              <a:rPr lang="da-DK" altLang="da-DK" sz="2400">
                <a:solidFill>
                  <a:srgbClr val="000000"/>
                </a:solidFill>
              </a:rPr>
              <a:t>Når vi spørger de unge svarer de:</a:t>
            </a:r>
          </a:p>
          <a:p>
            <a:pPr marL="342903" indent="-342903" defTabSz="457203">
              <a:buFont typeface="Wingdings 3" charset="2"/>
              <a:buChar char=""/>
              <a:defRPr/>
            </a:pPr>
            <a:r>
              <a:rPr lang="da-DK" altLang="da-DK" sz="2400">
                <a:solidFill>
                  <a:srgbClr val="000000"/>
                </a:solidFill>
              </a:rPr>
              <a:t>Det gør vi selv!</a:t>
            </a:r>
          </a:p>
          <a:p>
            <a:pPr marL="342903" indent="-342903" defTabSz="457203">
              <a:buFont typeface="Wingdings 3" charset="2"/>
              <a:buChar char=""/>
              <a:defRPr/>
            </a:pPr>
            <a:r>
              <a:rPr lang="da-DK" altLang="da-DK" sz="2400">
                <a:solidFill>
                  <a:srgbClr val="000000"/>
                </a:solidFill>
              </a:rPr>
              <a:t>Det gør ”samfundet”……</a:t>
            </a:r>
          </a:p>
          <a:p>
            <a:pPr marL="342903" indent="-342903" defTabSz="457203">
              <a:buFont typeface="Wingdings 3" charset="2"/>
              <a:buChar char=""/>
              <a:defRPr/>
            </a:pPr>
            <a:r>
              <a:rPr lang="da-DK" altLang="da-DK" sz="2400">
                <a:solidFill>
                  <a:srgbClr val="000000"/>
                </a:solidFill>
              </a:rPr>
              <a:t>Og forældrene , men det pres er som oftest uudtalt!</a:t>
            </a:r>
          </a:p>
        </p:txBody>
      </p:sp>
    </p:spTree>
    <p:extLst>
      <p:ext uri="{BB962C8B-B14F-4D97-AF65-F5344CB8AC3E}">
        <p14:creationId xmlns:p14="http://schemas.microsoft.com/office/powerpoint/2010/main" val="642891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5" name="Pladsholder til indhold 3" descr="Unge der opfører sig pænt....jpg">
            <a:extLst>
              <a:ext uri="{FF2B5EF4-FFF2-40B4-BE49-F238E27FC236}">
                <a16:creationId xmlns:a16="http://schemas.microsoft.com/office/drawing/2014/main" id="{2441AB57-647E-4EE4-BD52-4045F36B1D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7316" y="1179886"/>
            <a:ext cx="6780700" cy="4495898"/>
          </a:xfrm>
          <a:prstGeom prst="rect">
            <a:avLst/>
          </a:prstGeom>
        </p:spPr>
      </p:pic>
      <p:sp>
        <p:nvSpPr>
          <p:cNvPr id="73"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Titel 1">
            <a:extLst>
              <a:ext uri="{FF2B5EF4-FFF2-40B4-BE49-F238E27FC236}">
                <a16:creationId xmlns:a16="http://schemas.microsoft.com/office/drawing/2014/main" id="{C13163F5-A44C-4633-923A-79CBA06B953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defRPr/>
            </a:pPr>
            <a:r>
              <a:rPr lang="en-US" altLang="da-DK" sz="3100" kern="1200">
                <a:solidFill>
                  <a:schemeClr val="bg1"/>
                </a:solidFill>
                <a:latin typeface="+mj-lt"/>
                <a:ea typeface="+mj-ea"/>
                <a:cs typeface="+mj-cs"/>
              </a:rPr>
              <a:t>Smilende unge der opfører sig pænt, men som ikke har det godt!</a:t>
            </a:r>
          </a:p>
        </p:txBody>
      </p:sp>
    </p:spTree>
    <p:extLst>
      <p:ext uri="{BB962C8B-B14F-4D97-AF65-F5344CB8AC3E}">
        <p14:creationId xmlns:p14="http://schemas.microsoft.com/office/powerpoint/2010/main" val="714680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4" name="Titel 1">
            <a:extLst>
              <a:ext uri="{FF2B5EF4-FFF2-40B4-BE49-F238E27FC236}">
                <a16:creationId xmlns:a16="http://schemas.microsoft.com/office/drawing/2014/main" id="{3E5B5612-BF5D-451F-ADB4-500CE4ED0B8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defRPr/>
            </a:pPr>
            <a:r>
              <a:rPr lang="en-US" altLang="da-DK" sz="4600" kern="1200">
                <a:solidFill>
                  <a:srgbClr val="FFFFFF"/>
                </a:solidFill>
                <a:latin typeface="+mj-lt"/>
                <a:ea typeface="+mj-ea"/>
                <a:cs typeface="+mj-cs"/>
              </a:rPr>
              <a:t>Selvværdet er under pres hvis man er pige….</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2F7FC62F-B5EE-45EA-9D69-5CB44CDA785C}"/>
              </a:ext>
            </a:extLst>
          </p:cNvPr>
          <p:cNvGraphicFramePr>
            <a:graphicFrameLocks noGrp="1"/>
          </p:cNvGraphicFramePr>
          <p:nvPr>
            <p:ph idx="1"/>
            <p:extLst>
              <p:ext uri="{D42A27DB-BD31-4B8C-83A1-F6EECF244321}">
                <p14:modId xmlns:p14="http://schemas.microsoft.com/office/powerpoint/2010/main" val="753633414"/>
              </p:ext>
            </p:extLst>
          </p:nvPr>
        </p:nvGraphicFramePr>
        <p:xfrm>
          <a:off x="422483" y="413741"/>
          <a:ext cx="11291935" cy="3785616"/>
        </p:xfrm>
        <a:graphic>
          <a:graphicData uri="http://schemas.openxmlformats.org/drawingml/2006/table">
            <a:tbl>
              <a:tblPr firstRow="1" bandRow="1">
                <a:tableStyleId>{8EC20E35-A176-4012-BC5E-935CFFF8708E}</a:tableStyleId>
              </a:tblPr>
              <a:tblGrid>
                <a:gridCol w="2419882">
                  <a:extLst>
                    <a:ext uri="{9D8B030D-6E8A-4147-A177-3AD203B41FA5}">
                      <a16:colId xmlns:a16="http://schemas.microsoft.com/office/drawing/2014/main" val="1126283608"/>
                    </a:ext>
                  </a:extLst>
                </a:gridCol>
                <a:gridCol w="2957351">
                  <a:extLst>
                    <a:ext uri="{9D8B030D-6E8A-4147-A177-3AD203B41FA5}">
                      <a16:colId xmlns:a16="http://schemas.microsoft.com/office/drawing/2014/main" val="4006812958"/>
                    </a:ext>
                  </a:extLst>
                </a:gridCol>
                <a:gridCol w="2957351">
                  <a:extLst>
                    <a:ext uri="{9D8B030D-6E8A-4147-A177-3AD203B41FA5}">
                      <a16:colId xmlns:a16="http://schemas.microsoft.com/office/drawing/2014/main" val="3416316284"/>
                    </a:ext>
                  </a:extLst>
                </a:gridCol>
                <a:gridCol w="2957351">
                  <a:extLst>
                    <a:ext uri="{9D8B030D-6E8A-4147-A177-3AD203B41FA5}">
                      <a16:colId xmlns:a16="http://schemas.microsoft.com/office/drawing/2014/main" val="2159313473"/>
                    </a:ext>
                  </a:extLst>
                </a:gridCol>
              </a:tblGrid>
              <a:tr h="694944">
                <a:tc>
                  <a:txBody>
                    <a:bodyPr/>
                    <a:lstStyle/>
                    <a:p>
                      <a:endParaRPr lang="da-DK" sz="3300"/>
                    </a:p>
                  </a:txBody>
                  <a:tcPr marL="137153" marR="137153" marT="68580" marB="68580"/>
                </a:tc>
                <a:tc>
                  <a:txBody>
                    <a:bodyPr/>
                    <a:lstStyle/>
                    <a:p>
                      <a:r>
                        <a:rPr lang="da-DK" sz="3300"/>
                        <a:t>11-årige</a:t>
                      </a:r>
                    </a:p>
                  </a:txBody>
                  <a:tcPr marL="137153" marR="137153" marT="68580" marB="68580"/>
                </a:tc>
                <a:tc>
                  <a:txBody>
                    <a:bodyPr/>
                    <a:lstStyle/>
                    <a:p>
                      <a:r>
                        <a:rPr lang="da-DK" sz="3300"/>
                        <a:t>13-årige</a:t>
                      </a:r>
                    </a:p>
                  </a:txBody>
                  <a:tcPr marL="137153" marR="137153" marT="68580" marB="68580"/>
                </a:tc>
                <a:tc>
                  <a:txBody>
                    <a:bodyPr/>
                    <a:lstStyle/>
                    <a:p>
                      <a:r>
                        <a:rPr lang="da-DK" sz="3300"/>
                        <a:t>15-årge</a:t>
                      </a:r>
                    </a:p>
                  </a:txBody>
                  <a:tcPr marL="137153" marR="137153" marT="68580" marB="68580"/>
                </a:tc>
                <a:extLst>
                  <a:ext uri="{0D108BD9-81ED-4DB2-BD59-A6C34878D82A}">
                    <a16:rowId xmlns:a16="http://schemas.microsoft.com/office/drawing/2014/main" val="1463152084"/>
                  </a:ext>
                </a:extLst>
              </a:tr>
              <a:tr h="694944">
                <a:tc>
                  <a:txBody>
                    <a:bodyPr/>
                    <a:lstStyle/>
                    <a:p>
                      <a:r>
                        <a:rPr lang="da-DK" sz="3300"/>
                        <a:t>Pige</a:t>
                      </a:r>
                    </a:p>
                  </a:txBody>
                  <a:tcPr marL="137153" marR="137153" marT="68580" marB="68580"/>
                </a:tc>
                <a:tc>
                  <a:txBody>
                    <a:bodyPr/>
                    <a:lstStyle/>
                    <a:p>
                      <a:r>
                        <a:rPr lang="da-DK" sz="3300"/>
                        <a:t>65</a:t>
                      </a:r>
                    </a:p>
                  </a:txBody>
                  <a:tcPr marL="137153" marR="137153" marT="68580" marB="68580"/>
                </a:tc>
                <a:tc>
                  <a:txBody>
                    <a:bodyPr/>
                    <a:lstStyle/>
                    <a:p>
                      <a:r>
                        <a:rPr lang="da-DK" sz="3300"/>
                        <a:t>47</a:t>
                      </a:r>
                    </a:p>
                  </a:txBody>
                  <a:tcPr marL="137153" marR="137153" marT="68580" marB="68580"/>
                </a:tc>
                <a:tc>
                  <a:txBody>
                    <a:bodyPr/>
                    <a:lstStyle/>
                    <a:p>
                      <a:r>
                        <a:rPr lang="da-DK" sz="3300"/>
                        <a:t>44</a:t>
                      </a:r>
                    </a:p>
                  </a:txBody>
                  <a:tcPr marL="137153" marR="137153" marT="68580" marB="68580"/>
                </a:tc>
                <a:extLst>
                  <a:ext uri="{0D108BD9-81ED-4DB2-BD59-A6C34878D82A}">
                    <a16:rowId xmlns:a16="http://schemas.microsoft.com/office/drawing/2014/main" val="1584612926"/>
                  </a:ext>
                </a:extLst>
              </a:tr>
              <a:tr h="694944">
                <a:tc>
                  <a:txBody>
                    <a:bodyPr/>
                    <a:lstStyle/>
                    <a:p>
                      <a:r>
                        <a:rPr lang="da-DK" sz="3300"/>
                        <a:t>Dreng</a:t>
                      </a:r>
                    </a:p>
                  </a:txBody>
                  <a:tcPr marL="137153" marR="137153" marT="68580" marB="68580"/>
                </a:tc>
                <a:tc>
                  <a:txBody>
                    <a:bodyPr/>
                    <a:lstStyle/>
                    <a:p>
                      <a:r>
                        <a:rPr lang="da-DK" sz="3300"/>
                        <a:t>80</a:t>
                      </a:r>
                    </a:p>
                  </a:txBody>
                  <a:tcPr marL="137153" marR="137153" marT="68580" marB="68580"/>
                </a:tc>
                <a:tc>
                  <a:txBody>
                    <a:bodyPr/>
                    <a:lstStyle/>
                    <a:p>
                      <a:r>
                        <a:rPr lang="da-DK" sz="3300"/>
                        <a:t>74</a:t>
                      </a:r>
                    </a:p>
                  </a:txBody>
                  <a:tcPr marL="137153" marR="137153" marT="68580" marB="68580"/>
                </a:tc>
                <a:tc>
                  <a:txBody>
                    <a:bodyPr/>
                    <a:lstStyle/>
                    <a:p>
                      <a:r>
                        <a:rPr lang="da-DK" sz="3300"/>
                        <a:t>75</a:t>
                      </a:r>
                    </a:p>
                  </a:txBody>
                  <a:tcPr marL="137153" marR="137153" marT="68580" marB="68580"/>
                </a:tc>
                <a:extLst>
                  <a:ext uri="{0D108BD9-81ED-4DB2-BD59-A6C34878D82A}">
                    <a16:rowId xmlns:a16="http://schemas.microsoft.com/office/drawing/2014/main" val="3883801509"/>
                  </a:ext>
                </a:extLst>
              </a:tr>
              <a:tr h="1700784">
                <a:tc>
                  <a:txBody>
                    <a:bodyPr/>
                    <a:lstStyle/>
                    <a:p>
                      <a:r>
                        <a:rPr lang="da-DK" sz="3300"/>
                        <a:t>Spg:</a:t>
                      </a:r>
                    </a:p>
                  </a:txBody>
                  <a:tcPr marL="137153" marR="137153" marT="68580" marB="68580"/>
                </a:tc>
                <a:tc>
                  <a:txBody>
                    <a:bodyPr/>
                    <a:lstStyle/>
                    <a:p>
                      <a:r>
                        <a:rPr lang="da-DK" sz="3300"/>
                        <a:t>Jeg synes</a:t>
                      </a:r>
                      <a:r>
                        <a:rPr lang="da-DK" sz="3300" baseline="0"/>
                        <a:t> godt om mig selv</a:t>
                      </a:r>
                      <a:endParaRPr lang="da-DK" sz="3300"/>
                    </a:p>
                  </a:txBody>
                  <a:tcPr marL="137153" marR="137153" marT="68580" marB="68580"/>
                </a:tc>
                <a:tc>
                  <a:txBody>
                    <a:bodyPr/>
                    <a:lstStyle/>
                    <a:p>
                      <a:r>
                        <a:rPr lang="da-DK" sz="3300"/>
                        <a:t>Jeg er god nok</a:t>
                      </a:r>
                    </a:p>
                  </a:txBody>
                  <a:tcPr marL="137153" marR="137153" marT="68580" marB="68580"/>
                </a:tc>
                <a:tc>
                  <a:txBody>
                    <a:bodyPr/>
                    <a:lstStyle/>
                    <a:p>
                      <a:r>
                        <a:rPr lang="da-DK" sz="3300"/>
                        <a:t>Andre på min alder kan godt lide mig!</a:t>
                      </a:r>
                    </a:p>
                  </a:txBody>
                  <a:tcPr marL="137153" marR="137153" marT="68580" marB="68580"/>
                </a:tc>
                <a:extLst>
                  <a:ext uri="{0D108BD9-81ED-4DB2-BD59-A6C34878D82A}">
                    <a16:rowId xmlns:a16="http://schemas.microsoft.com/office/drawing/2014/main" val="1751305288"/>
                  </a:ext>
                </a:extLst>
              </a:tr>
            </a:tbl>
          </a:graphicData>
        </a:graphic>
      </p:graphicFrame>
    </p:spTree>
    <p:extLst>
      <p:ext uri="{BB962C8B-B14F-4D97-AF65-F5344CB8AC3E}">
        <p14:creationId xmlns:p14="http://schemas.microsoft.com/office/powerpoint/2010/main" val="316126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el 1">
            <a:extLst>
              <a:ext uri="{FF2B5EF4-FFF2-40B4-BE49-F238E27FC236}">
                <a16:creationId xmlns:a16="http://schemas.microsoft.com/office/drawing/2014/main" id="{90A5AEF3-1CA9-4D31-96F9-50A9A80BFCFD}"/>
              </a:ext>
            </a:extLst>
          </p:cNvPr>
          <p:cNvSpPr>
            <a:spLocks noGrp="1" noChangeArrowheads="1"/>
          </p:cNvSpPr>
          <p:nvPr>
            <p:ph type="title"/>
          </p:nvPr>
        </p:nvSpPr>
        <p:spPr>
          <a:xfrm>
            <a:off x="556532" y="643467"/>
            <a:ext cx="11210925" cy="744836"/>
          </a:xfrm>
        </p:spPr>
        <p:txBody>
          <a:bodyPr vert="horz" lIns="91440" tIns="45720" rIns="91440" bIns="45720" rtlCol="0" anchor="ctr">
            <a:normAutofit/>
          </a:bodyPr>
          <a:lstStyle/>
          <a:p>
            <a:pPr algn="ctr"/>
            <a:r>
              <a:rPr lang="en-US" altLang="da-DK" sz="2200" kern="1200">
                <a:solidFill>
                  <a:schemeClr val="bg1"/>
                </a:solidFill>
                <a:latin typeface="+mj-lt"/>
                <a:ea typeface="+mj-ea"/>
                <a:cs typeface="+mj-cs"/>
              </a:rPr>
              <a:t>Dette er Carolines bedste veninde!</a:t>
            </a:r>
            <a:br>
              <a:rPr lang="en-US" altLang="da-DK" sz="2200" kern="1200">
                <a:solidFill>
                  <a:schemeClr val="bg1"/>
                </a:solidFill>
                <a:latin typeface="+mj-lt"/>
                <a:ea typeface="+mj-ea"/>
                <a:cs typeface="+mj-cs"/>
              </a:rPr>
            </a:br>
            <a:r>
              <a:rPr lang="en-US" altLang="da-DK" sz="2200" kern="1200">
                <a:solidFill>
                  <a:schemeClr val="bg1"/>
                </a:solidFill>
                <a:latin typeface="+mj-lt"/>
                <a:ea typeface="+mj-ea"/>
                <a:cs typeface="+mj-cs"/>
              </a:rPr>
              <a:t>- fra tilstedeværelse til tiltideværelse!</a:t>
            </a:r>
          </a:p>
        </p:txBody>
      </p:sp>
      <p:pic>
        <p:nvPicPr>
          <p:cNvPr id="18435" name="Pladsholder til indhold 5" descr="Et billede, der indeholder person, udendørs, pige, beklædning&#10;&#10;Beskrivelse, der er oprettet med meget høj sikkerhed">
            <a:extLst>
              <a:ext uri="{FF2B5EF4-FFF2-40B4-BE49-F238E27FC236}">
                <a16:creationId xmlns:a16="http://schemas.microsoft.com/office/drawing/2014/main" id="{8A265DDB-FF9F-4714-BDA8-AC255B44AE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4465" y="1675227"/>
            <a:ext cx="6583069" cy="4394199"/>
          </a:xfrm>
          <a:prstGeom prst="rect">
            <a:avLst/>
          </a:prstGeom>
        </p:spPr>
      </p:pic>
      <p:sp>
        <p:nvSpPr>
          <p:cNvPr id="9220" name="Pladsholder til sidefod 3">
            <a:extLst>
              <a:ext uri="{FF2B5EF4-FFF2-40B4-BE49-F238E27FC236}">
                <a16:creationId xmlns:a16="http://schemas.microsoft.com/office/drawing/2014/main" id="{2192B1EF-333A-4A0D-9C90-F0A14581919A}"/>
              </a:ext>
            </a:extLst>
          </p:cNvPr>
          <p:cNvSpPr>
            <a:spLocks noGrp="1"/>
          </p:cNvSpPr>
          <p:nvPr>
            <p:ph type="ftr" sz="quarter" idx="11"/>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spcAft>
                <a:spcPts val="600"/>
              </a:spcAft>
              <a:defRPr/>
            </a:pPr>
            <a:r>
              <a:rPr lang="en-US" altLang="da-DK" kern="1200">
                <a:solidFill>
                  <a:schemeClr val="tx1">
                    <a:tint val="75000"/>
                  </a:schemeClr>
                </a:solidFill>
                <a:latin typeface="+mn-lt"/>
                <a:ea typeface="+mn-ea"/>
                <a:cs typeface="+mn-cs"/>
              </a:rPr>
              <a:t>Center for Ungdomstudier (CUR)</a:t>
            </a:r>
          </a:p>
        </p:txBody>
      </p:sp>
    </p:spTree>
    <p:extLst>
      <p:ext uri="{BB962C8B-B14F-4D97-AF65-F5344CB8AC3E}">
        <p14:creationId xmlns:p14="http://schemas.microsoft.com/office/powerpoint/2010/main" val="2330766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5" name="Rectangle 7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83" name="Billede 1" descr="Et billede, der indeholder skærmbillede&#10;&#10;Beskrivelse, der er oprettet med meget høj sikkerhed">
            <a:extLst>
              <a:ext uri="{FF2B5EF4-FFF2-40B4-BE49-F238E27FC236}">
                <a16:creationId xmlns:a16="http://schemas.microsoft.com/office/drawing/2014/main" id="{098A9A83-E48F-4B4F-93BC-76F264CD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2345617"/>
            <a:ext cx="10905066" cy="30534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62A20597-86C9-44D3-B1C8-AB6AEB5EDEBB}"/>
              </a:ext>
            </a:extLst>
          </p:cNvPr>
          <p:cNvSpPr txBox="1">
            <a:spLocks noGrp="1"/>
          </p:cNvSpPr>
          <p:nvPr>
            <p:ph type="title"/>
          </p:nvPr>
        </p:nvSpPr>
        <p:spPr>
          <a:xfrm>
            <a:off x="556532" y="643467"/>
            <a:ext cx="11210925" cy="744836"/>
          </a:xfrm>
        </p:spPr>
        <p:txBody>
          <a:bodyPr vert="horz" lIns="91440" tIns="45720" rIns="91440" bIns="45720" rtlCol="0" anchor="ctr">
            <a:normAutofit/>
          </a:bodyPr>
          <a:lstStyle/>
          <a:p>
            <a:pPr algn="ctr">
              <a:defRPr/>
            </a:pPr>
            <a:r>
              <a:rPr lang="en-US" sz="3200" kern="1200">
                <a:solidFill>
                  <a:schemeClr val="bg1"/>
                </a:solidFill>
                <a:latin typeface="+mj-lt"/>
                <a:ea typeface="+mj-ea"/>
                <a:cs typeface="+mj-cs"/>
              </a:rPr>
              <a:t>Andel af 15-årige med høj livstilsfredshed</a:t>
            </a:r>
          </a:p>
        </p:txBody>
      </p:sp>
    </p:spTree>
    <p:extLst>
      <p:ext uri="{BB962C8B-B14F-4D97-AF65-F5344CB8AC3E}">
        <p14:creationId xmlns:p14="http://schemas.microsoft.com/office/powerpoint/2010/main" val="1426175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50" name="Titel 1">
            <a:extLst>
              <a:ext uri="{FF2B5EF4-FFF2-40B4-BE49-F238E27FC236}">
                <a16:creationId xmlns:a16="http://schemas.microsoft.com/office/drawing/2014/main" id="{4C10A0E8-DBBA-47DB-B8CF-A3466E8C7CA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defRPr/>
            </a:pPr>
            <a:r>
              <a:rPr lang="en-US" altLang="da-DK" sz="5400" kern="1200">
                <a:solidFill>
                  <a:srgbClr val="FFFFFF"/>
                </a:solidFill>
                <a:latin typeface="+mj-lt"/>
                <a:ea typeface="+mj-ea"/>
                <a:cs typeface="+mj-cs"/>
              </a:rPr>
              <a:t>Alenehed og ensomhed…..</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DEE35925-6E35-4CA9-B1C1-139698D0D2EE}"/>
              </a:ext>
            </a:extLst>
          </p:cNvPr>
          <p:cNvGraphicFramePr>
            <a:graphicFrameLocks noGrp="1"/>
          </p:cNvGraphicFramePr>
          <p:nvPr>
            <p:ph idx="1"/>
            <p:extLst>
              <p:ext uri="{D42A27DB-BD31-4B8C-83A1-F6EECF244321}">
                <p14:modId xmlns:p14="http://schemas.microsoft.com/office/powerpoint/2010/main" val="2084563350"/>
              </p:ext>
            </p:extLst>
          </p:nvPr>
        </p:nvGraphicFramePr>
        <p:xfrm>
          <a:off x="4345257" y="802744"/>
          <a:ext cx="3446387" cy="3007611"/>
        </p:xfrm>
        <a:graphic>
          <a:graphicData uri="http://schemas.openxmlformats.org/drawingml/2006/table">
            <a:tbl>
              <a:tblPr firstRow="1" bandRow="1">
                <a:tableStyleId>{9D7B26C5-4107-4FEC-AEDC-1716B250A1EF}</a:tableStyleId>
              </a:tblPr>
              <a:tblGrid>
                <a:gridCol w="1698964">
                  <a:extLst>
                    <a:ext uri="{9D8B030D-6E8A-4147-A177-3AD203B41FA5}">
                      <a16:colId xmlns:a16="http://schemas.microsoft.com/office/drawing/2014/main" val="1223997727"/>
                    </a:ext>
                  </a:extLst>
                </a:gridCol>
                <a:gridCol w="1747423">
                  <a:extLst>
                    <a:ext uri="{9D8B030D-6E8A-4147-A177-3AD203B41FA5}">
                      <a16:colId xmlns:a16="http://schemas.microsoft.com/office/drawing/2014/main" val="1971011103"/>
                    </a:ext>
                  </a:extLst>
                </a:gridCol>
              </a:tblGrid>
              <a:tr h="281685">
                <a:tc>
                  <a:txBody>
                    <a:bodyPr/>
                    <a:lstStyle/>
                    <a:p>
                      <a:r>
                        <a:rPr lang="da-DK" sz="1200"/>
                        <a:t>Ensomhed</a:t>
                      </a:r>
                    </a:p>
                  </a:txBody>
                  <a:tcPr marL="64193" marR="64193" marT="37744" marB="37744"/>
                </a:tc>
                <a:tc>
                  <a:txBody>
                    <a:bodyPr/>
                    <a:lstStyle/>
                    <a:p>
                      <a:r>
                        <a:rPr lang="da-DK" sz="1200"/>
                        <a:t>Pct.</a:t>
                      </a:r>
                    </a:p>
                  </a:txBody>
                  <a:tcPr marL="64193" marR="64193" marT="37744" marB="37744"/>
                </a:tc>
                <a:extLst>
                  <a:ext uri="{0D108BD9-81ED-4DB2-BD59-A6C34878D82A}">
                    <a16:rowId xmlns:a16="http://schemas.microsoft.com/office/drawing/2014/main" val="3835905978"/>
                  </a:ext>
                </a:extLst>
              </a:tr>
              <a:tr h="1111503">
                <a:tc>
                  <a:txBody>
                    <a:bodyPr/>
                    <a:lstStyle/>
                    <a:p>
                      <a:r>
                        <a:rPr lang="da-DK" sz="3300"/>
                        <a:t>Ofte </a:t>
                      </a:r>
                    </a:p>
                  </a:txBody>
                  <a:tcPr marL="64193" marR="64193" marT="37744" marB="37744"/>
                </a:tc>
                <a:tc>
                  <a:txBody>
                    <a:bodyPr/>
                    <a:lstStyle/>
                    <a:p>
                      <a:pPr algn="ctr"/>
                      <a:r>
                        <a:rPr lang="da-DK" sz="3300"/>
                        <a:t>3,9 (2,2-6,2)</a:t>
                      </a:r>
                    </a:p>
                  </a:txBody>
                  <a:tcPr marL="64193" marR="64193" marT="37744" marB="37744"/>
                </a:tc>
                <a:extLst>
                  <a:ext uri="{0D108BD9-81ED-4DB2-BD59-A6C34878D82A}">
                    <a16:rowId xmlns:a16="http://schemas.microsoft.com/office/drawing/2014/main" val="3269440387"/>
                  </a:ext>
                </a:extLst>
              </a:tr>
              <a:tr h="1614423">
                <a:tc>
                  <a:txBody>
                    <a:bodyPr/>
                    <a:lstStyle/>
                    <a:p>
                      <a:r>
                        <a:rPr lang="da-DK" sz="3300"/>
                        <a:t>Af og</a:t>
                      </a:r>
                      <a:r>
                        <a:rPr lang="da-DK" sz="3300" baseline="0"/>
                        <a:t> til</a:t>
                      </a:r>
                      <a:endParaRPr lang="da-DK" sz="3300"/>
                    </a:p>
                  </a:txBody>
                  <a:tcPr marL="64193" marR="64193" marT="37744" marB="37744"/>
                </a:tc>
                <a:tc>
                  <a:txBody>
                    <a:bodyPr/>
                    <a:lstStyle/>
                    <a:p>
                      <a:pPr algn="ctr"/>
                      <a:r>
                        <a:rPr lang="da-DK" sz="3300"/>
                        <a:t>29,8 (24,1-41,9)</a:t>
                      </a:r>
                    </a:p>
                  </a:txBody>
                  <a:tcPr marL="64193" marR="64193" marT="37744" marB="37744"/>
                </a:tc>
                <a:extLst>
                  <a:ext uri="{0D108BD9-81ED-4DB2-BD59-A6C34878D82A}">
                    <a16:rowId xmlns:a16="http://schemas.microsoft.com/office/drawing/2014/main" val="4001115908"/>
                  </a:ext>
                </a:extLst>
              </a:tr>
            </a:tbl>
          </a:graphicData>
        </a:graphic>
      </p:graphicFrame>
    </p:spTree>
    <p:extLst>
      <p:ext uri="{BB962C8B-B14F-4D97-AF65-F5344CB8AC3E}">
        <p14:creationId xmlns:p14="http://schemas.microsoft.com/office/powerpoint/2010/main" val="811443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69A1602-F80B-4380-A0E7-659D0F3178D0}"/>
              </a:ext>
            </a:extLst>
          </p:cNvPr>
          <p:cNvSpPr>
            <a:spLocks noGrp="1"/>
          </p:cNvSpPr>
          <p:nvPr>
            <p:ph type="title"/>
          </p:nvPr>
        </p:nvSpPr>
        <p:spPr>
          <a:xfrm>
            <a:off x="1179226" y="826680"/>
            <a:ext cx="9833548" cy="1325563"/>
          </a:xfrm>
        </p:spPr>
        <p:txBody>
          <a:bodyPr>
            <a:normAutofit/>
          </a:bodyPr>
          <a:lstStyle/>
          <a:p>
            <a:pPr algn="ctr"/>
            <a:r>
              <a:rPr lang="da-DK" sz="4000" dirty="0">
                <a:solidFill>
                  <a:srgbClr val="FFFFFF"/>
                </a:solidFill>
              </a:rPr>
              <a:t>”Du skal mase dig ind i fællesskabet…..”</a:t>
            </a:r>
            <a:br>
              <a:rPr lang="da-DK" sz="4000" dirty="0">
                <a:solidFill>
                  <a:srgbClr val="FFFFFF"/>
                </a:solidFill>
              </a:rPr>
            </a:br>
            <a:r>
              <a:rPr lang="da-DK" sz="4000" dirty="0">
                <a:solidFill>
                  <a:srgbClr val="FFFFFF"/>
                </a:solidFill>
              </a:rPr>
              <a:t> – kan vi gøre dem mere klar til det projekt?</a:t>
            </a:r>
          </a:p>
        </p:txBody>
      </p:sp>
      <p:sp>
        <p:nvSpPr>
          <p:cNvPr id="3" name="Pladsholder til indhold 2">
            <a:extLst>
              <a:ext uri="{FF2B5EF4-FFF2-40B4-BE49-F238E27FC236}">
                <a16:creationId xmlns:a16="http://schemas.microsoft.com/office/drawing/2014/main" id="{DEB8DE2F-3BED-456A-8EA6-2A8CC7D3DCBA}"/>
              </a:ext>
            </a:extLst>
          </p:cNvPr>
          <p:cNvSpPr>
            <a:spLocks noGrp="1"/>
          </p:cNvSpPr>
          <p:nvPr>
            <p:ph idx="1"/>
          </p:nvPr>
        </p:nvSpPr>
        <p:spPr>
          <a:xfrm>
            <a:off x="1179226" y="3092970"/>
            <a:ext cx="9833548" cy="2693976"/>
          </a:xfrm>
        </p:spPr>
        <p:txBody>
          <a:bodyPr>
            <a:normAutofit/>
          </a:bodyPr>
          <a:lstStyle/>
          <a:p>
            <a:r>
              <a:rPr lang="da-DK" sz="2000">
                <a:solidFill>
                  <a:srgbClr val="000000"/>
                </a:solidFill>
              </a:rPr>
              <a:t>”</a:t>
            </a:r>
            <a:r>
              <a:rPr lang="da-DK" sz="2000" i="1">
                <a:solidFill>
                  <a:srgbClr val="000000"/>
                </a:solidFill>
              </a:rPr>
              <a:t>… På gymnasiet er du grundlæggende set alene, og du er selv ansvarlig for at komme med i en gruppe. Grupper åbner sig ikke bare – du skal selv mase dig ind i fællesskabet…Dem, der ikke formår det, har det svært på gymnasiet, for der er ikke nogen, der kommer og samler dem op…</a:t>
            </a:r>
            <a:r>
              <a:rPr lang="da-DK" sz="2000">
                <a:solidFill>
                  <a:srgbClr val="000000"/>
                </a:solidFill>
              </a:rPr>
              <a:t>” (Pige 2. g)</a:t>
            </a:r>
          </a:p>
          <a:p>
            <a:endParaRPr lang="da-DK" sz="2000">
              <a:solidFill>
                <a:srgbClr val="000000"/>
              </a:solidFill>
            </a:endParaRPr>
          </a:p>
        </p:txBody>
      </p:sp>
    </p:spTree>
    <p:extLst>
      <p:ext uri="{BB962C8B-B14F-4D97-AF65-F5344CB8AC3E}">
        <p14:creationId xmlns:p14="http://schemas.microsoft.com/office/powerpoint/2010/main" val="2457622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10" name="Titel 1">
            <a:extLst>
              <a:ext uri="{FF2B5EF4-FFF2-40B4-BE49-F238E27FC236}">
                <a16:creationId xmlns:a16="http://schemas.microsoft.com/office/drawing/2014/main" id="{66672E94-7D5B-44CB-8510-12A07A98173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defRPr/>
            </a:pPr>
            <a:r>
              <a:rPr lang="en-US" altLang="da-DK" sz="5400" kern="1200">
                <a:solidFill>
                  <a:srgbClr val="FFFFFF"/>
                </a:solidFill>
                <a:latin typeface="+mj-lt"/>
                <a:ea typeface="+mj-ea"/>
                <a:cs typeface="+mj-cs"/>
              </a:rPr>
              <a:t>Kropstilfredshed……..</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D7189CE4-282F-487F-A733-BC0C592CDDBD}"/>
              </a:ext>
            </a:extLst>
          </p:cNvPr>
          <p:cNvGraphicFramePr>
            <a:graphicFrameLocks noGrp="1"/>
          </p:cNvGraphicFramePr>
          <p:nvPr>
            <p:ph idx="1"/>
            <p:extLst>
              <p:ext uri="{D42A27DB-BD31-4B8C-83A1-F6EECF244321}">
                <p14:modId xmlns:p14="http://schemas.microsoft.com/office/powerpoint/2010/main" val="2765748737"/>
              </p:ext>
            </p:extLst>
          </p:nvPr>
        </p:nvGraphicFramePr>
        <p:xfrm>
          <a:off x="3646317" y="1089632"/>
          <a:ext cx="4844268" cy="2433836"/>
        </p:xfrm>
        <a:graphic>
          <a:graphicData uri="http://schemas.openxmlformats.org/drawingml/2006/table">
            <a:tbl>
              <a:tblPr firstRow="1" bandRow="1">
                <a:tableStyleId>{5C22544A-7EE6-4342-B048-85BDC9FD1C3A}</a:tableStyleId>
              </a:tblPr>
              <a:tblGrid>
                <a:gridCol w="2351411">
                  <a:extLst>
                    <a:ext uri="{9D8B030D-6E8A-4147-A177-3AD203B41FA5}">
                      <a16:colId xmlns:a16="http://schemas.microsoft.com/office/drawing/2014/main" val="2272688355"/>
                    </a:ext>
                  </a:extLst>
                </a:gridCol>
                <a:gridCol w="2492857">
                  <a:extLst>
                    <a:ext uri="{9D8B030D-6E8A-4147-A177-3AD203B41FA5}">
                      <a16:colId xmlns:a16="http://schemas.microsoft.com/office/drawing/2014/main" val="3066757143"/>
                    </a:ext>
                  </a:extLst>
                </a:gridCol>
              </a:tblGrid>
              <a:tr h="608459">
                <a:tc>
                  <a:txBody>
                    <a:bodyPr/>
                    <a:lstStyle/>
                    <a:p>
                      <a:r>
                        <a:rPr lang="da-DK" sz="3300" dirty="0"/>
                        <a:t>Synes du….</a:t>
                      </a:r>
                    </a:p>
                  </a:txBody>
                  <a:tcPr marL="75436" marR="75436" marT="37682" marB="37682"/>
                </a:tc>
                <a:tc>
                  <a:txBody>
                    <a:bodyPr/>
                    <a:lstStyle/>
                    <a:p>
                      <a:endParaRPr lang="da-DK" sz="3300"/>
                    </a:p>
                  </a:txBody>
                  <a:tcPr marL="75436" marR="75436" marT="37682" marB="37682"/>
                </a:tc>
                <a:extLst>
                  <a:ext uri="{0D108BD9-81ED-4DB2-BD59-A6C34878D82A}">
                    <a16:rowId xmlns:a16="http://schemas.microsoft.com/office/drawing/2014/main" val="3681672830"/>
                  </a:ext>
                </a:extLst>
              </a:tr>
              <a:tr h="608459">
                <a:tc>
                  <a:txBody>
                    <a:bodyPr/>
                    <a:lstStyle/>
                    <a:p>
                      <a:r>
                        <a:rPr lang="da-DK" sz="3300"/>
                        <a:t>For lidt </a:t>
                      </a:r>
                    </a:p>
                  </a:txBody>
                  <a:tcPr marL="75436" marR="75436" marT="37682" marB="37682"/>
                </a:tc>
                <a:tc>
                  <a:txBody>
                    <a:bodyPr/>
                    <a:lstStyle/>
                    <a:p>
                      <a:pPr algn="ctr"/>
                      <a:r>
                        <a:rPr lang="da-DK" sz="3300"/>
                        <a:t>15(19-8)</a:t>
                      </a:r>
                    </a:p>
                  </a:txBody>
                  <a:tcPr marL="75436" marR="75436" marT="37682" marB="37682"/>
                </a:tc>
                <a:extLst>
                  <a:ext uri="{0D108BD9-81ED-4DB2-BD59-A6C34878D82A}">
                    <a16:rowId xmlns:a16="http://schemas.microsoft.com/office/drawing/2014/main" val="2853465226"/>
                  </a:ext>
                </a:extLst>
              </a:tr>
              <a:tr h="608459">
                <a:tc>
                  <a:txBody>
                    <a:bodyPr/>
                    <a:lstStyle/>
                    <a:p>
                      <a:r>
                        <a:rPr lang="da-DK" sz="3300"/>
                        <a:t>For meget </a:t>
                      </a:r>
                    </a:p>
                  </a:txBody>
                  <a:tcPr marL="75436" marR="75436" marT="37682" marB="37682"/>
                </a:tc>
                <a:tc>
                  <a:txBody>
                    <a:bodyPr/>
                    <a:lstStyle/>
                    <a:p>
                      <a:pPr algn="ctr"/>
                      <a:r>
                        <a:rPr lang="da-DK" sz="3300"/>
                        <a:t>25,0(14-39)</a:t>
                      </a:r>
                    </a:p>
                  </a:txBody>
                  <a:tcPr marL="75436" marR="75436" marT="37682" marB="37682"/>
                </a:tc>
                <a:extLst>
                  <a:ext uri="{0D108BD9-81ED-4DB2-BD59-A6C34878D82A}">
                    <a16:rowId xmlns:a16="http://schemas.microsoft.com/office/drawing/2014/main" val="223429085"/>
                  </a:ext>
                </a:extLst>
              </a:tr>
              <a:tr h="608459">
                <a:tc>
                  <a:txBody>
                    <a:bodyPr/>
                    <a:lstStyle/>
                    <a:p>
                      <a:r>
                        <a:rPr lang="da-DK" sz="3300"/>
                        <a:t>Tilpas</a:t>
                      </a:r>
                    </a:p>
                  </a:txBody>
                  <a:tcPr marL="75436" marR="75436" marT="37682" marB="37682"/>
                </a:tc>
                <a:tc>
                  <a:txBody>
                    <a:bodyPr/>
                    <a:lstStyle/>
                    <a:p>
                      <a:pPr algn="ctr"/>
                      <a:r>
                        <a:rPr lang="da-DK" sz="3300" dirty="0"/>
                        <a:t>54,2(61-44)</a:t>
                      </a:r>
                    </a:p>
                  </a:txBody>
                  <a:tcPr marL="75436" marR="75436" marT="37682" marB="37682"/>
                </a:tc>
                <a:extLst>
                  <a:ext uri="{0D108BD9-81ED-4DB2-BD59-A6C34878D82A}">
                    <a16:rowId xmlns:a16="http://schemas.microsoft.com/office/drawing/2014/main" val="405698615"/>
                  </a:ext>
                </a:extLst>
              </a:tr>
            </a:tbl>
          </a:graphicData>
        </a:graphic>
      </p:graphicFrame>
    </p:spTree>
    <p:extLst>
      <p:ext uri="{BB962C8B-B14F-4D97-AF65-F5344CB8AC3E}">
        <p14:creationId xmlns:p14="http://schemas.microsoft.com/office/powerpoint/2010/main" val="253405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36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6361E2-2F75-4F6E-B346-2C27C3BAE7D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a:solidFill>
                  <a:srgbClr val="FFFFFF"/>
                </a:solidFill>
                <a:latin typeface="+mj-lt"/>
                <a:ea typeface="+mj-ea"/>
                <a:cs typeface="+mj-cs"/>
              </a:rPr>
              <a:t>Robust er rundet af ” som egetræ”, hårdt, noget der kan modstå forandringer”mv.</a:t>
            </a:r>
          </a:p>
        </p:txBody>
      </p:sp>
      <p:pic>
        <p:nvPicPr>
          <p:cNvPr id="5" name="Pladsholder til indhold 4" descr="Et billede, der indeholder træ, udendørs, himmel, græs&#10;&#10;Beskrivelse, der er oprettet med meget høj sikkerhed">
            <a:extLst>
              <a:ext uri="{FF2B5EF4-FFF2-40B4-BE49-F238E27FC236}">
                <a16:creationId xmlns:a16="http://schemas.microsoft.com/office/drawing/2014/main" id="{2D41CB13-4E82-4DF0-9392-67E32EB784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64"/>
          <a:stretch/>
        </p:blipFill>
        <p:spPr>
          <a:xfrm>
            <a:off x="4038600" y="1014752"/>
            <a:ext cx="7188199" cy="4825107"/>
          </a:xfrm>
          <a:prstGeom prst="rect">
            <a:avLst/>
          </a:prstGeom>
        </p:spPr>
      </p:pic>
    </p:spTree>
    <p:extLst>
      <p:ext uri="{BB962C8B-B14F-4D97-AF65-F5344CB8AC3E}">
        <p14:creationId xmlns:p14="http://schemas.microsoft.com/office/powerpoint/2010/main" val="856549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75568-BCFF-4A8D-B4E3-7BCA8E61455A}"/>
              </a:ext>
            </a:extLst>
          </p:cNvPr>
          <p:cNvSpPr>
            <a:spLocks noGrp="1"/>
          </p:cNvSpPr>
          <p:nvPr>
            <p:ph type="title"/>
          </p:nvPr>
        </p:nvSpPr>
        <p:spPr>
          <a:xfrm>
            <a:off x="838200" y="963877"/>
            <a:ext cx="3494362" cy="4930246"/>
          </a:xfrm>
        </p:spPr>
        <p:txBody>
          <a:bodyPr>
            <a:normAutofit/>
          </a:bodyPr>
          <a:lstStyle/>
          <a:p>
            <a:pPr algn="r"/>
            <a:r>
              <a:rPr lang="da-DK" sz="4100">
                <a:solidFill>
                  <a:schemeClr val="accent1"/>
                </a:solidFill>
              </a:rPr>
              <a:t>Har vi individualiseret robustheden?</a:t>
            </a:r>
          </a:p>
        </p:txBody>
      </p:sp>
      <p:sp>
        <p:nvSpPr>
          <p:cNvPr id="3" name="Pladsholder til indhold 2">
            <a:extLst>
              <a:ext uri="{FF2B5EF4-FFF2-40B4-BE49-F238E27FC236}">
                <a16:creationId xmlns:a16="http://schemas.microsoft.com/office/drawing/2014/main" id="{B0115863-E707-4BE8-85C2-67C0C68A0FDF}"/>
              </a:ext>
            </a:extLst>
          </p:cNvPr>
          <p:cNvSpPr>
            <a:spLocks noGrp="1"/>
          </p:cNvSpPr>
          <p:nvPr>
            <p:ph idx="1"/>
          </p:nvPr>
        </p:nvSpPr>
        <p:spPr>
          <a:xfrm>
            <a:off x="4976031" y="963877"/>
            <a:ext cx="6377769" cy="4930246"/>
          </a:xfrm>
        </p:spPr>
        <p:txBody>
          <a:bodyPr anchor="ctr">
            <a:normAutofit/>
          </a:bodyPr>
          <a:lstStyle/>
          <a:p>
            <a:r>
              <a:rPr lang="da-DK" sz="2400"/>
              <a:t>”Det, som karakteriserer et robust fællesskab, er for det første, at der er trygt at være. En anden ting, der betyder meget, er, at det er okay at tiltale det, som er bekymrende og svært, uden at man risikerer at få hovedet hugget af….” ((Poul Lundgaard Bak, overlæge i Komitéen for Sundhedsoplysning og forsker i robusthed på Institut for Folkesundhed ved Aarhus Universitet)</a:t>
            </a:r>
          </a:p>
          <a:p>
            <a:endParaRPr lang="da-DK" sz="2400"/>
          </a:p>
        </p:txBody>
      </p:sp>
    </p:spTree>
    <p:extLst>
      <p:ext uri="{BB962C8B-B14F-4D97-AF65-F5344CB8AC3E}">
        <p14:creationId xmlns:p14="http://schemas.microsoft.com/office/powerpoint/2010/main" val="698724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3" name="Pladsholder til indhold 3" descr="Et billede, der indeholder person, udendørs, kvinde, himmel&#10;&#10;Beskrivelse, der er oprettet med meget høj sikkerhed">
            <a:extLst>
              <a:ext uri="{FF2B5EF4-FFF2-40B4-BE49-F238E27FC236}">
                <a16:creationId xmlns:a16="http://schemas.microsoft.com/office/drawing/2014/main" id="{57A05DF0-A9B9-4D76-9BC0-A5DCEA6B17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7316" y="1171712"/>
            <a:ext cx="6780700" cy="4512247"/>
          </a:xfrm>
          <a:prstGeom prst="rect">
            <a:avLst/>
          </a:prstGeom>
        </p:spPr>
      </p:pic>
      <p:sp>
        <p:nvSpPr>
          <p:cNvPr id="72"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Titel 1">
            <a:extLst>
              <a:ext uri="{FF2B5EF4-FFF2-40B4-BE49-F238E27FC236}">
                <a16:creationId xmlns:a16="http://schemas.microsoft.com/office/drawing/2014/main" id="{A329C5EF-446F-4CB5-8DBB-7B6BE184E12C}"/>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da-DK" sz="3600" kern="1200">
                <a:solidFill>
                  <a:schemeClr val="bg1"/>
                </a:solidFill>
                <a:latin typeface="+mj-lt"/>
                <a:ea typeface="+mj-ea"/>
                <a:cs typeface="+mj-cs"/>
              </a:rPr>
              <a:t>Hvad snakker man med vennerne om?</a:t>
            </a:r>
          </a:p>
        </p:txBody>
      </p:sp>
    </p:spTree>
    <p:extLst>
      <p:ext uri="{BB962C8B-B14F-4D97-AF65-F5344CB8AC3E}">
        <p14:creationId xmlns:p14="http://schemas.microsoft.com/office/powerpoint/2010/main" val="2161995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4" name="Titel 1">
            <a:extLst>
              <a:ext uri="{FF2B5EF4-FFF2-40B4-BE49-F238E27FC236}">
                <a16:creationId xmlns:a16="http://schemas.microsoft.com/office/drawing/2014/main" id="{CC420CEF-E03D-44A0-9973-A7C1A5CF95E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defRPr/>
            </a:pPr>
            <a:r>
              <a:rPr lang="en-US" altLang="da-DK" sz="5400" kern="1200">
                <a:solidFill>
                  <a:srgbClr val="FFFFFF"/>
                </a:solidFill>
                <a:latin typeface="+mj-lt"/>
                <a:ea typeface="+mj-ea"/>
                <a:cs typeface="+mj-cs"/>
              </a:rPr>
              <a:t>Børne- og ungdomsdomsliv før og nu!</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BAB08FF1-A667-4696-A2AE-C29ED55A7F7B}"/>
              </a:ext>
            </a:extLst>
          </p:cNvPr>
          <p:cNvGraphicFramePr>
            <a:graphicFrameLocks noGrp="1"/>
          </p:cNvGraphicFramePr>
          <p:nvPr>
            <p:ph idx="1"/>
            <p:extLst>
              <p:ext uri="{D42A27DB-BD31-4B8C-83A1-F6EECF244321}">
                <p14:modId xmlns:p14="http://schemas.microsoft.com/office/powerpoint/2010/main" val="2912212953"/>
              </p:ext>
            </p:extLst>
          </p:nvPr>
        </p:nvGraphicFramePr>
        <p:xfrm>
          <a:off x="320040" y="370169"/>
          <a:ext cx="11496821" cy="3872771"/>
        </p:xfrm>
        <a:graphic>
          <a:graphicData uri="http://schemas.openxmlformats.org/drawingml/2006/table">
            <a:tbl>
              <a:tblPr firstRow="1" bandRow="1">
                <a:tableStyleId>{5C22544A-7EE6-4342-B048-85BDC9FD1C3A}</a:tableStyleId>
              </a:tblPr>
              <a:tblGrid>
                <a:gridCol w="5715715">
                  <a:extLst>
                    <a:ext uri="{9D8B030D-6E8A-4147-A177-3AD203B41FA5}">
                      <a16:colId xmlns:a16="http://schemas.microsoft.com/office/drawing/2014/main" val="522298047"/>
                    </a:ext>
                  </a:extLst>
                </a:gridCol>
                <a:gridCol w="5781106">
                  <a:extLst>
                    <a:ext uri="{9D8B030D-6E8A-4147-A177-3AD203B41FA5}">
                      <a16:colId xmlns:a16="http://schemas.microsoft.com/office/drawing/2014/main" val="4173110486"/>
                    </a:ext>
                  </a:extLst>
                </a:gridCol>
              </a:tblGrid>
              <a:tr h="300496">
                <a:tc>
                  <a:txBody>
                    <a:bodyPr/>
                    <a:lstStyle/>
                    <a:p>
                      <a:r>
                        <a:rPr lang="da-DK" sz="1200"/>
                        <a:t>Børne- og ungdomsliv</a:t>
                      </a:r>
                      <a:r>
                        <a:rPr lang="da-DK" sz="1200" baseline="0"/>
                        <a:t> i ”degode gamle dage”</a:t>
                      </a:r>
                      <a:endParaRPr lang="da-DK" sz="1200"/>
                    </a:p>
                  </a:txBody>
                  <a:tcPr marL="84254" marR="84254" marT="42116" marB="42116"/>
                </a:tc>
                <a:tc>
                  <a:txBody>
                    <a:bodyPr/>
                    <a:lstStyle/>
                    <a:p>
                      <a:r>
                        <a:rPr lang="da-DK" sz="1200"/>
                        <a:t>Børne- og ungdomsliv i 10erne</a:t>
                      </a:r>
                    </a:p>
                  </a:txBody>
                  <a:tcPr marL="84254" marR="84254" marT="42116" marB="42116"/>
                </a:tc>
                <a:extLst>
                  <a:ext uri="{0D108BD9-81ED-4DB2-BD59-A6C34878D82A}">
                    <a16:rowId xmlns:a16="http://schemas.microsoft.com/office/drawing/2014/main" val="1645986439"/>
                  </a:ext>
                </a:extLst>
              </a:tr>
              <a:tr h="300496">
                <a:tc>
                  <a:txBody>
                    <a:bodyPr/>
                    <a:lstStyle/>
                    <a:p>
                      <a:r>
                        <a:rPr lang="da-DK" sz="1200"/>
                        <a:t>Ofte i flok på gaden</a:t>
                      </a:r>
                    </a:p>
                  </a:txBody>
                  <a:tcPr marL="84254" marR="84254" marT="42116" marB="42116"/>
                </a:tc>
                <a:tc>
                  <a:txBody>
                    <a:bodyPr/>
                    <a:lstStyle/>
                    <a:p>
                      <a:r>
                        <a:rPr lang="da-DK" sz="1200"/>
                        <a:t>Færre flokke,</a:t>
                      </a:r>
                      <a:r>
                        <a:rPr lang="da-DK" sz="1200" baseline="0"/>
                        <a:t> lige så mange venner, men mere tid alene</a:t>
                      </a:r>
                      <a:endParaRPr lang="da-DK" sz="1200"/>
                    </a:p>
                  </a:txBody>
                  <a:tcPr marL="84254" marR="84254" marT="42116" marB="42116"/>
                </a:tc>
                <a:extLst>
                  <a:ext uri="{0D108BD9-81ED-4DB2-BD59-A6C34878D82A}">
                    <a16:rowId xmlns:a16="http://schemas.microsoft.com/office/drawing/2014/main" val="1934843546"/>
                  </a:ext>
                </a:extLst>
              </a:tr>
              <a:tr h="300496">
                <a:tc>
                  <a:txBody>
                    <a:bodyPr/>
                    <a:lstStyle/>
                    <a:p>
                      <a:r>
                        <a:rPr lang="da-DK" sz="1200"/>
                        <a:t>Mange selvorganiserede aktiviteter</a:t>
                      </a:r>
                    </a:p>
                  </a:txBody>
                  <a:tcPr marL="84254" marR="84254" marT="42116" marB="42116"/>
                </a:tc>
                <a:tc>
                  <a:txBody>
                    <a:bodyPr/>
                    <a:lstStyle/>
                    <a:p>
                      <a:r>
                        <a:rPr lang="da-DK" sz="1200"/>
                        <a:t>Primært organiserede aktiviteter</a:t>
                      </a:r>
                    </a:p>
                  </a:txBody>
                  <a:tcPr marL="84254" marR="84254" marT="42116" marB="42116"/>
                </a:tc>
                <a:extLst>
                  <a:ext uri="{0D108BD9-81ED-4DB2-BD59-A6C34878D82A}">
                    <a16:rowId xmlns:a16="http://schemas.microsoft.com/office/drawing/2014/main" val="1432342392"/>
                  </a:ext>
                </a:extLst>
              </a:tr>
              <a:tr h="567315">
                <a:tc>
                  <a:txBody>
                    <a:bodyPr/>
                    <a:lstStyle/>
                    <a:p>
                      <a:r>
                        <a:rPr lang="da-DK" sz="1500" b="1">
                          <a:solidFill>
                            <a:srgbClr val="FF0000"/>
                          </a:solidFill>
                        </a:rPr>
                        <a:t>Tæt kontakt</a:t>
                      </a:r>
                      <a:r>
                        <a:rPr lang="da-DK" sz="1500" b="1" baseline="0">
                          <a:solidFill>
                            <a:srgbClr val="FF0000"/>
                          </a:solidFill>
                        </a:rPr>
                        <a:t> mellem yngre og ældre – flokkene var intergenerationelle og man lærte af de ældre ældre</a:t>
                      </a:r>
                      <a:endParaRPr lang="da-DK" sz="1500" b="1">
                        <a:solidFill>
                          <a:srgbClr val="FF0000"/>
                        </a:solidFill>
                      </a:endParaRPr>
                    </a:p>
                  </a:txBody>
                  <a:tcPr marL="84254" marR="84254" marT="42116" marB="42116"/>
                </a:tc>
                <a:tc>
                  <a:txBody>
                    <a:bodyPr/>
                    <a:lstStyle/>
                    <a:p>
                      <a:r>
                        <a:rPr lang="da-DK" sz="1500" b="1">
                          <a:solidFill>
                            <a:srgbClr val="FF0000"/>
                          </a:solidFill>
                        </a:rPr>
                        <a:t>Man er primært sammen</a:t>
                      </a:r>
                      <a:r>
                        <a:rPr lang="da-DK" sz="1500" b="1" baseline="0">
                          <a:solidFill>
                            <a:srgbClr val="FF0000"/>
                          </a:solidFill>
                        </a:rPr>
                        <a:t> med jævnaldrende</a:t>
                      </a:r>
                      <a:endParaRPr lang="da-DK" sz="1500" b="1">
                        <a:solidFill>
                          <a:srgbClr val="FF0000"/>
                        </a:solidFill>
                      </a:endParaRPr>
                    </a:p>
                  </a:txBody>
                  <a:tcPr marL="84254" marR="84254" marT="42116" marB="42116"/>
                </a:tc>
                <a:extLst>
                  <a:ext uri="{0D108BD9-81ED-4DB2-BD59-A6C34878D82A}">
                    <a16:rowId xmlns:a16="http://schemas.microsoft.com/office/drawing/2014/main" val="3151639962"/>
                  </a:ext>
                </a:extLst>
              </a:tr>
              <a:tr h="300496">
                <a:tc>
                  <a:txBody>
                    <a:bodyPr/>
                    <a:lstStyle/>
                    <a:p>
                      <a:r>
                        <a:rPr lang="da-DK" sz="1200"/>
                        <a:t>Få og veldefinerede sociale rolller </a:t>
                      </a:r>
                    </a:p>
                  </a:txBody>
                  <a:tcPr marL="84254" marR="84254" marT="42116" marB="42116"/>
                </a:tc>
                <a:tc>
                  <a:txBody>
                    <a:bodyPr/>
                    <a:lstStyle/>
                    <a:p>
                      <a:r>
                        <a:rPr lang="da-DK" sz="1200"/>
                        <a:t>Mange venner på</a:t>
                      </a:r>
                      <a:r>
                        <a:rPr lang="da-DK" sz="1200" baseline="0"/>
                        <a:t> forskellige arenaer</a:t>
                      </a:r>
                      <a:endParaRPr lang="da-DK" sz="1200"/>
                    </a:p>
                  </a:txBody>
                  <a:tcPr marL="84254" marR="84254" marT="42116" marB="42116"/>
                </a:tc>
                <a:extLst>
                  <a:ext uri="{0D108BD9-81ED-4DB2-BD59-A6C34878D82A}">
                    <a16:rowId xmlns:a16="http://schemas.microsoft.com/office/drawing/2014/main" val="877219657"/>
                  </a:ext>
                </a:extLst>
              </a:tr>
              <a:tr h="300496">
                <a:tc>
                  <a:txBody>
                    <a:bodyPr/>
                    <a:lstStyle/>
                    <a:p>
                      <a:r>
                        <a:rPr lang="da-DK" sz="1200"/>
                        <a:t>De</a:t>
                      </a:r>
                      <a:r>
                        <a:rPr lang="da-DK" sz="1200" baseline="0"/>
                        <a:t> voksne var ikke engagerede i fortidsaktiviteter</a:t>
                      </a:r>
                      <a:endParaRPr lang="da-DK" sz="1200"/>
                    </a:p>
                  </a:txBody>
                  <a:tcPr marL="84254" marR="84254" marT="42116" marB="42116"/>
                </a:tc>
                <a:tc>
                  <a:txBody>
                    <a:bodyPr/>
                    <a:lstStyle/>
                    <a:p>
                      <a:r>
                        <a:rPr lang="da-DK" sz="1200"/>
                        <a:t>De</a:t>
                      </a:r>
                      <a:r>
                        <a:rPr lang="da-DK" sz="1200" baseline="0"/>
                        <a:t> står på sidelinjen!</a:t>
                      </a:r>
                      <a:endParaRPr lang="da-DK" sz="1200"/>
                    </a:p>
                  </a:txBody>
                  <a:tcPr marL="84254" marR="84254" marT="42116" marB="42116"/>
                </a:tc>
                <a:extLst>
                  <a:ext uri="{0D108BD9-81ED-4DB2-BD59-A6C34878D82A}">
                    <a16:rowId xmlns:a16="http://schemas.microsoft.com/office/drawing/2014/main" val="454828197"/>
                  </a:ext>
                </a:extLst>
              </a:tr>
              <a:tr h="300496">
                <a:tc>
                  <a:txBody>
                    <a:bodyPr/>
                    <a:lstStyle/>
                    <a:p>
                      <a:r>
                        <a:rPr lang="da-DK" sz="1200"/>
                        <a:t>Ungdomslivmarkører</a:t>
                      </a:r>
                      <a:r>
                        <a:rPr lang="da-DK" sz="1200" baseline="0"/>
                        <a:t> var fester, kærester og alkohol</a:t>
                      </a:r>
                      <a:endParaRPr lang="da-DK" sz="1200"/>
                    </a:p>
                  </a:txBody>
                  <a:tcPr marL="84254" marR="84254" marT="42116" marB="42116"/>
                </a:tc>
                <a:tc>
                  <a:txBody>
                    <a:bodyPr/>
                    <a:lstStyle/>
                    <a:p>
                      <a:r>
                        <a:rPr lang="da-DK" sz="1200"/>
                        <a:t>Ungdomslivsmarkører er autonomi, forbrug</a:t>
                      </a:r>
                      <a:r>
                        <a:rPr lang="da-DK" sz="1200" baseline="0"/>
                        <a:t> og mobilitet!</a:t>
                      </a:r>
                      <a:endParaRPr lang="da-DK" sz="1200"/>
                    </a:p>
                  </a:txBody>
                  <a:tcPr marL="84254" marR="84254" marT="42116" marB="42116"/>
                </a:tc>
                <a:extLst>
                  <a:ext uri="{0D108BD9-81ED-4DB2-BD59-A6C34878D82A}">
                    <a16:rowId xmlns:a16="http://schemas.microsoft.com/office/drawing/2014/main" val="805619265"/>
                  </a:ext>
                </a:extLst>
              </a:tr>
              <a:tr h="300496">
                <a:tc>
                  <a:txBody>
                    <a:bodyPr/>
                    <a:lstStyle/>
                    <a:p>
                      <a:r>
                        <a:rPr lang="da-DK" sz="1200" b="1">
                          <a:solidFill>
                            <a:srgbClr val="FF0000"/>
                          </a:solidFill>
                        </a:rPr>
                        <a:t>Frikvarter</a:t>
                      </a:r>
                      <a:r>
                        <a:rPr lang="da-DK" sz="1200" b="1" baseline="0">
                          <a:solidFill>
                            <a:srgbClr val="FF0000"/>
                          </a:solidFill>
                        </a:rPr>
                        <a:t> var identisk med fravær af voksne</a:t>
                      </a:r>
                      <a:endParaRPr lang="da-DK" sz="1200" b="1">
                        <a:solidFill>
                          <a:srgbClr val="FF0000"/>
                        </a:solidFill>
                      </a:endParaRPr>
                    </a:p>
                  </a:txBody>
                  <a:tcPr marL="84254" marR="84254" marT="42116" marB="42116"/>
                </a:tc>
                <a:tc>
                  <a:txBody>
                    <a:bodyPr/>
                    <a:lstStyle/>
                    <a:p>
                      <a:r>
                        <a:rPr lang="da-DK" sz="1200" b="1">
                          <a:solidFill>
                            <a:srgbClr val="FF0000"/>
                          </a:solidFill>
                        </a:rPr>
                        <a:t>Voksn</a:t>
                      </a:r>
                      <a:r>
                        <a:rPr lang="da-DK" sz="1200" b="1" baseline="0">
                          <a:solidFill>
                            <a:srgbClr val="FF0000"/>
                          </a:solidFill>
                        </a:rPr>
                        <a:t>e skaber frikvarter</a:t>
                      </a:r>
                      <a:endParaRPr lang="da-DK" sz="1200" b="1">
                        <a:solidFill>
                          <a:srgbClr val="FF0000"/>
                        </a:solidFill>
                      </a:endParaRPr>
                    </a:p>
                  </a:txBody>
                  <a:tcPr marL="84254" marR="84254" marT="42116" marB="42116"/>
                </a:tc>
                <a:extLst>
                  <a:ext uri="{0D108BD9-81ED-4DB2-BD59-A6C34878D82A}">
                    <a16:rowId xmlns:a16="http://schemas.microsoft.com/office/drawing/2014/main" val="2939338195"/>
                  </a:ext>
                </a:extLst>
              </a:tr>
              <a:tr h="300496">
                <a:tc>
                  <a:txBody>
                    <a:bodyPr/>
                    <a:lstStyle/>
                    <a:p>
                      <a:r>
                        <a:rPr lang="da-DK" sz="1200"/>
                        <a:t>Varierede</a:t>
                      </a:r>
                      <a:r>
                        <a:rPr lang="da-DK" sz="1200" baseline="0"/>
                        <a:t> samværdsformer i det fysiske rum</a:t>
                      </a:r>
                      <a:endParaRPr lang="da-DK" sz="1200"/>
                    </a:p>
                  </a:txBody>
                  <a:tcPr marL="84254" marR="84254" marT="42116" marB="42116"/>
                </a:tc>
                <a:tc>
                  <a:txBody>
                    <a:bodyPr/>
                    <a:lstStyle/>
                    <a:p>
                      <a:r>
                        <a:rPr lang="da-DK" sz="1200"/>
                        <a:t>Mindre variation i samværsformerr</a:t>
                      </a:r>
                      <a:r>
                        <a:rPr lang="da-DK" sz="1200" baseline="0"/>
                        <a:t> i det fysiske rum</a:t>
                      </a:r>
                      <a:endParaRPr lang="da-DK" sz="1200"/>
                    </a:p>
                  </a:txBody>
                  <a:tcPr marL="84254" marR="84254" marT="42116" marB="42116"/>
                </a:tc>
                <a:extLst>
                  <a:ext uri="{0D108BD9-81ED-4DB2-BD59-A6C34878D82A}">
                    <a16:rowId xmlns:a16="http://schemas.microsoft.com/office/drawing/2014/main" val="588621727"/>
                  </a:ext>
                </a:extLst>
              </a:tr>
              <a:tr h="300496">
                <a:tc>
                  <a:txBody>
                    <a:bodyPr/>
                    <a:lstStyle/>
                    <a:p>
                      <a:r>
                        <a:rPr lang="da-DK" sz="1200"/>
                        <a:t>Konkurrerer</a:t>
                      </a:r>
                      <a:r>
                        <a:rPr lang="da-DK" sz="1200" baseline="0"/>
                        <a:t> med klassekammerater </a:t>
                      </a:r>
                      <a:endParaRPr lang="da-DK" sz="1200"/>
                    </a:p>
                  </a:txBody>
                  <a:tcPr marL="84254" marR="84254" marT="42116" marB="42116"/>
                </a:tc>
                <a:tc>
                  <a:txBody>
                    <a:bodyPr/>
                    <a:lstStyle/>
                    <a:p>
                      <a:r>
                        <a:rPr lang="da-DK" sz="1200"/>
                        <a:t>Konkurrerer</a:t>
                      </a:r>
                      <a:r>
                        <a:rPr lang="da-DK" sz="1200" baseline="0"/>
                        <a:t> med kineserne </a:t>
                      </a:r>
                      <a:endParaRPr lang="da-DK" sz="1200"/>
                    </a:p>
                  </a:txBody>
                  <a:tcPr marL="84254" marR="84254" marT="42116" marB="42116"/>
                </a:tc>
                <a:extLst>
                  <a:ext uri="{0D108BD9-81ED-4DB2-BD59-A6C34878D82A}">
                    <a16:rowId xmlns:a16="http://schemas.microsoft.com/office/drawing/2014/main" val="2906033422"/>
                  </a:ext>
                </a:extLst>
              </a:tr>
              <a:tr h="300496">
                <a:tc>
                  <a:txBody>
                    <a:bodyPr/>
                    <a:lstStyle/>
                    <a:p>
                      <a:r>
                        <a:rPr lang="da-DK" sz="1200"/>
                        <a:t>Ungdom</a:t>
                      </a:r>
                      <a:r>
                        <a:rPr lang="da-DK" sz="1200" baseline="0"/>
                        <a:t> som bro mellembarndom og voksenliv</a:t>
                      </a:r>
                      <a:endParaRPr lang="da-DK" sz="1200"/>
                    </a:p>
                  </a:txBody>
                  <a:tcPr marL="84254" marR="84254" marT="42116" marB="42116"/>
                </a:tc>
                <a:tc>
                  <a:txBody>
                    <a:bodyPr/>
                    <a:lstStyle/>
                    <a:p>
                      <a:r>
                        <a:rPr lang="da-DK" sz="1200"/>
                        <a:t>Ungdommen er livslang</a:t>
                      </a:r>
                    </a:p>
                  </a:txBody>
                  <a:tcPr marL="84254" marR="84254" marT="42116" marB="42116"/>
                </a:tc>
                <a:extLst>
                  <a:ext uri="{0D108BD9-81ED-4DB2-BD59-A6C34878D82A}">
                    <a16:rowId xmlns:a16="http://schemas.microsoft.com/office/drawing/2014/main" val="1506277140"/>
                  </a:ext>
                </a:extLst>
              </a:tr>
              <a:tr h="300496">
                <a:tc>
                  <a:txBody>
                    <a:bodyPr/>
                    <a:lstStyle/>
                    <a:p>
                      <a:r>
                        <a:rPr lang="da-DK" sz="1200"/>
                        <a:t>Voksne er eksperter </a:t>
                      </a:r>
                    </a:p>
                  </a:txBody>
                  <a:tcPr marL="84254" marR="84254" marT="42116" marB="42116"/>
                </a:tc>
                <a:tc>
                  <a:txBody>
                    <a:bodyPr/>
                    <a:lstStyle/>
                    <a:p>
                      <a:r>
                        <a:rPr lang="da-DK" sz="1200"/>
                        <a:t>Relationne</a:t>
                      </a:r>
                      <a:r>
                        <a:rPr lang="da-DK" sz="1200" baseline="0"/>
                        <a:t>n er ikke længere hierakisk – voksne kan være novicer!</a:t>
                      </a:r>
                      <a:endParaRPr lang="da-DK" sz="1200"/>
                    </a:p>
                  </a:txBody>
                  <a:tcPr marL="84254" marR="84254" marT="42116" marB="42116"/>
                </a:tc>
                <a:extLst>
                  <a:ext uri="{0D108BD9-81ED-4DB2-BD59-A6C34878D82A}">
                    <a16:rowId xmlns:a16="http://schemas.microsoft.com/office/drawing/2014/main" val="758543366"/>
                  </a:ext>
                </a:extLst>
              </a:tr>
            </a:tbl>
          </a:graphicData>
        </a:graphic>
      </p:graphicFrame>
    </p:spTree>
    <p:extLst>
      <p:ext uri="{BB962C8B-B14F-4D97-AF65-F5344CB8AC3E}">
        <p14:creationId xmlns:p14="http://schemas.microsoft.com/office/powerpoint/2010/main" val="3891329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82A398A4-373F-4237-85AE-1F76C6A248C9}"/>
              </a:ext>
            </a:extLst>
          </p:cNvPr>
          <p:cNvSpPr>
            <a:spLocks noGrp="1"/>
          </p:cNvSpPr>
          <p:nvPr>
            <p:ph type="title"/>
          </p:nvPr>
        </p:nvSpPr>
        <p:spPr/>
        <p:txBody>
          <a:bodyPr rtlCol="0">
            <a:noAutofit/>
          </a:bodyPr>
          <a:lstStyle/>
          <a:p>
            <a:pPr algn="ctr" defTabSz="457203">
              <a:defRPr/>
            </a:pPr>
            <a:r>
              <a:rPr lang="da-DK" altLang="da-DK" sz="3200" dirty="0"/>
              <a:t>Venner kan man jo ikke rigtig bruge til noget!</a:t>
            </a:r>
          </a:p>
        </p:txBody>
      </p:sp>
      <p:sp>
        <p:nvSpPr>
          <p:cNvPr id="16387" name="Pladsholder til indhold 2">
            <a:extLst>
              <a:ext uri="{FF2B5EF4-FFF2-40B4-BE49-F238E27FC236}">
                <a16:creationId xmlns:a16="http://schemas.microsoft.com/office/drawing/2014/main" id="{0CF2BFA3-B317-4EF9-93E1-518E20C632C9}"/>
              </a:ext>
            </a:extLst>
          </p:cNvPr>
          <p:cNvSpPr>
            <a:spLocks noGrp="1"/>
          </p:cNvSpPr>
          <p:nvPr>
            <p:ph sz="half" idx="1"/>
          </p:nvPr>
        </p:nvSpPr>
        <p:spPr>
          <a:xfrm>
            <a:off x="1981488" y="1536642"/>
            <a:ext cx="3853845" cy="4589761"/>
          </a:xfrm>
        </p:spPr>
        <p:txBody>
          <a:bodyPr rtlCol="0">
            <a:normAutofit/>
          </a:bodyPr>
          <a:lstStyle/>
          <a:p>
            <a:pPr marL="342908" indent="-342908" defTabSz="457210">
              <a:buClr>
                <a:schemeClr val="bg2">
                  <a:lumMod val="40000"/>
                  <a:lumOff val="60000"/>
                </a:schemeClr>
              </a:buClr>
              <a:buFont typeface="Wingdings 3" charset="2"/>
              <a:buChar char=""/>
              <a:defRPr/>
            </a:pPr>
            <a:endParaRPr lang="da-DK" altLang="da-DK" sz="2540" b="1" dirty="0">
              <a:solidFill>
                <a:schemeClr val="tx1">
                  <a:lumMod val="75000"/>
                  <a:lumOff val="25000"/>
                </a:schemeClr>
              </a:solidFill>
            </a:endParaRPr>
          </a:p>
          <a:p>
            <a:pPr marL="342908" indent="-342908" defTabSz="457210">
              <a:buClr>
                <a:schemeClr val="bg2">
                  <a:lumMod val="40000"/>
                  <a:lumOff val="60000"/>
                </a:schemeClr>
              </a:buClr>
              <a:buFont typeface="Wingdings 3" charset="2"/>
              <a:buChar char=""/>
              <a:defRPr/>
            </a:pPr>
            <a:endParaRPr lang="da-DK" altLang="da-DK" sz="2540" b="1" dirty="0">
              <a:solidFill>
                <a:schemeClr val="tx1">
                  <a:lumMod val="75000"/>
                  <a:lumOff val="25000"/>
                </a:schemeClr>
              </a:solidFill>
            </a:endParaRPr>
          </a:p>
          <a:p>
            <a:pPr marL="342908" indent="-342908" defTabSz="457210">
              <a:buClr>
                <a:schemeClr val="bg2">
                  <a:lumMod val="40000"/>
                  <a:lumOff val="60000"/>
                </a:schemeClr>
              </a:buClr>
              <a:buFont typeface="Wingdings 3" charset="2"/>
              <a:buChar char=""/>
              <a:defRPr/>
            </a:pPr>
            <a:r>
              <a:rPr lang="da-DK" altLang="da-DK" sz="2540" b="1" dirty="0">
                <a:solidFill>
                  <a:schemeClr val="tx1">
                    <a:lumMod val="75000"/>
                    <a:lumOff val="25000"/>
                  </a:schemeClr>
                </a:solidFill>
              </a:rPr>
              <a:t>”</a:t>
            </a:r>
            <a:r>
              <a:rPr lang="da-DK" altLang="da-DK" sz="2540" b="1" i="1" dirty="0">
                <a:solidFill>
                  <a:schemeClr val="tx1">
                    <a:lumMod val="75000"/>
                    <a:lumOff val="25000"/>
                  </a:schemeClr>
                </a:solidFill>
              </a:rPr>
              <a:t>Det er på en anden måde end med mine venner, fordi vennerne jo er i samme suppedas som mig – og de giver mig jo altid bare ret…”</a:t>
            </a:r>
          </a:p>
        </p:txBody>
      </p:sp>
      <p:sp>
        <p:nvSpPr>
          <p:cNvPr id="31750" name="Pladsholder til indhold 3">
            <a:extLst>
              <a:ext uri="{FF2B5EF4-FFF2-40B4-BE49-F238E27FC236}">
                <a16:creationId xmlns:a16="http://schemas.microsoft.com/office/drawing/2014/main" id="{798AE9C5-4C79-4154-96A6-08F913AF7B65}"/>
              </a:ext>
            </a:extLst>
          </p:cNvPr>
          <p:cNvSpPr>
            <a:spLocks noGrp="1"/>
          </p:cNvSpPr>
          <p:nvPr>
            <p:ph sz="half" idx="2"/>
          </p:nvPr>
        </p:nvSpPr>
        <p:spPr>
          <a:xfrm>
            <a:off x="6165129" y="2488582"/>
            <a:ext cx="3636381" cy="3531251"/>
          </a:xfrm>
        </p:spPr>
        <p:txBody>
          <a:bodyPr rtlCol="0">
            <a:normAutofit/>
          </a:bodyPr>
          <a:lstStyle/>
          <a:p>
            <a:pPr marL="342908" indent="-342908" defTabSz="457210">
              <a:buClr>
                <a:schemeClr val="bg2">
                  <a:lumMod val="40000"/>
                  <a:lumOff val="60000"/>
                </a:schemeClr>
              </a:buClr>
              <a:buFont typeface="Wingdings 3" charset="2"/>
              <a:buChar char=""/>
              <a:defRPr/>
            </a:pPr>
            <a:endParaRPr lang="da-DK" altLang="da-DK" sz="1800">
              <a:solidFill>
                <a:schemeClr val="tx1">
                  <a:lumMod val="75000"/>
                  <a:lumOff val="25000"/>
                </a:schemeClr>
              </a:solidFill>
            </a:endParaRPr>
          </a:p>
        </p:txBody>
      </p:sp>
      <p:sp>
        <p:nvSpPr>
          <p:cNvPr id="78853" name="Pladsholder til sidefod 4">
            <a:extLst>
              <a:ext uri="{FF2B5EF4-FFF2-40B4-BE49-F238E27FC236}">
                <a16:creationId xmlns:a16="http://schemas.microsoft.com/office/drawing/2014/main" id="{23251446-8DCC-48E6-B6CA-0C3C0044F02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672565" indent="-257793">
              <a:defRPr>
                <a:solidFill>
                  <a:schemeClr val="tx1"/>
                </a:solidFill>
                <a:latin typeface="Century Gothic" panose="020B0502020202020204" pitchFamily="34" charset="0"/>
              </a:defRPr>
            </a:lvl2pPr>
            <a:lvl3pPr marL="1035490" indent="-205946">
              <a:defRPr>
                <a:solidFill>
                  <a:schemeClr val="tx1"/>
                </a:solidFill>
                <a:latin typeface="Century Gothic" panose="020B0502020202020204" pitchFamily="34" charset="0"/>
              </a:defRPr>
            </a:lvl3pPr>
            <a:lvl4pPr marL="1450262" indent="-205946">
              <a:defRPr>
                <a:solidFill>
                  <a:schemeClr val="tx1"/>
                </a:solidFill>
                <a:latin typeface="Century Gothic" panose="020B0502020202020204" pitchFamily="34" charset="0"/>
              </a:defRPr>
            </a:lvl4pPr>
            <a:lvl5pPr marL="1865034" indent="-205946">
              <a:defRPr>
                <a:solidFill>
                  <a:schemeClr val="tx1"/>
                </a:solidFill>
                <a:latin typeface="Century Gothic" panose="020B0502020202020204" pitchFamily="34" charset="0"/>
              </a:defRPr>
            </a:lvl5pPr>
            <a:lvl6pPr marL="2279805" indent="-205946" defTabSz="414772" eaLnBrk="0" fontAlgn="base" hangingPunct="0">
              <a:spcBef>
                <a:spcPct val="0"/>
              </a:spcBef>
              <a:spcAft>
                <a:spcPct val="0"/>
              </a:spcAft>
              <a:defRPr>
                <a:solidFill>
                  <a:schemeClr val="tx1"/>
                </a:solidFill>
                <a:latin typeface="Century Gothic" panose="020B0502020202020204" pitchFamily="34" charset="0"/>
              </a:defRPr>
            </a:lvl6pPr>
            <a:lvl7pPr marL="2694577" indent="-205946" defTabSz="414772" eaLnBrk="0" fontAlgn="base" hangingPunct="0">
              <a:spcBef>
                <a:spcPct val="0"/>
              </a:spcBef>
              <a:spcAft>
                <a:spcPct val="0"/>
              </a:spcAft>
              <a:defRPr>
                <a:solidFill>
                  <a:schemeClr val="tx1"/>
                </a:solidFill>
                <a:latin typeface="Century Gothic" panose="020B0502020202020204" pitchFamily="34" charset="0"/>
              </a:defRPr>
            </a:lvl7pPr>
            <a:lvl8pPr marL="3109349" indent="-205946" defTabSz="414772" eaLnBrk="0" fontAlgn="base" hangingPunct="0">
              <a:spcBef>
                <a:spcPct val="0"/>
              </a:spcBef>
              <a:spcAft>
                <a:spcPct val="0"/>
              </a:spcAft>
              <a:defRPr>
                <a:solidFill>
                  <a:schemeClr val="tx1"/>
                </a:solidFill>
                <a:latin typeface="Century Gothic" panose="020B0502020202020204" pitchFamily="34" charset="0"/>
              </a:defRPr>
            </a:lvl8pPr>
            <a:lvl9pPr marL="3524121" indent="-205946" defTabSz="414772"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da-DK" sz="1179">
                <a:solidFill>
                  <a:schemeClr val="bg2"/>
                </a:solidFill>
                <a:latin typeface="Times New Roman" panose="02020603050405020304" pitchFamily="18" charset="0"/>
              </a:rPr>
              <a:t>Center for Ungdomsstudier (CUR)</a:t>
            </a:r>
          </a:p>
        </p:txBody>
      </p:sp>
      <p:pic>
        <p:nvPicPr>
          <p:cNvPr id="78854" name="Picture 5">
            <a:extLst>
              <a:ext uri="{FF2B5EF4-FFF2-40B4-BE49-F238E27FC236}">
                <a16:creationId xmlns:a16="http://schemas.microsoft.com/office/drawing/2014/main" id="{03A6DF73-27A6-4E75-9AC2-2E7F86704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596" y="6178249"/>
            <a:ext cx="1425750" cy="6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Billede 10">
            <a:extLst>
              <a:ext uri="{FF2B5EF4-FFF2-40B4-BE49-F238E27FC236}">
                <a16:creationId xmlns:a16="http://schemas.microsoft.com/office/drawing/2014/main" id="{CE687D87-2B64-46B2-A864-57A00357C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229355"/>
            <a:ext cx="3462123" cy="46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328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el 1">
            <a:extLst>
              <a:ext uri="{FF2B5EF4-FFF2-40B4-BE49-F238E27FC236}">
                <a16:creationId xmlns:a16="http://schemas.microsoft.com/office/drawing/2014/main" id="{C47CFF78-9462-4E9F-AC5D-354859EB1B60}"/>
              </a:ext>
            </a:extLst>
          </p:cNvPr>
          <p:cNvSpPr>
            <a:spLocks noGrp="1"/>
          </p:cNvSpPr>
          <p:nvPr>
            <p:ph type="title"/>
          </p:nvPr>
        </p:nvSpPr>
        <p:spPr>
          <a:xfrm>
            <a:off x="943277" y="712269"/>
            <a:ext cx="3370998" cy="5502264"/>
          </a:xfrm>
        </p:spPr>
        <p:txBody>
          <a:bodyPr rtlCol="0">
            <a:normAutofit/>
          </a:bodyPr>
          <a:lstStyle/>
          <a:p>
            <a:pPr defTabSz="457203">
              <a:defRPr/>
            </a:pPr>
            <a:r>
              <a:rPr lang="da-DK" altLang="da-DK">
                <a:solidFill>
                  <a:srgbClr val="FFFFFF"/>
                </a:solidFill>
              </a:rPr>
              <a:t>Hvad snakker man med vennerne om?</a:t>
            </a:r>
          </a:p>
        </p:txBody>
      </p:sp>
      <p:cxnSp>
        <p:nvCxnSpPr>
          <p:cNvPr id="73" name="Straight Connector 7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EBB8114C-9D33-40E2-96EB-FE3009731A01}"/>
              </a:ext>
            </a:extLst>
          </p:cNvPr>
          <p:cNvGraphicFramePr>
            <a:graphicFrameLocks noGrp="1"/>
          </p:cNvGraphicFramePr>
          <p:nvPr>
            <p:ph idx="1"/>
            <p:extLst>
              <p:ext uri="{D42A27DB-BD31-4B8C-83A1-F6EECF244321}">
                <p14:modId xmlns:p14="http://schemas.microsoft.com/office/powerpoint/2010/main" val="472431579"/>
              </p:ext>
            </p:extLst>
          </p:nvPr>
        </p:nvGraphicFramePr>
        <p:xfrm>
          <a:off x="5280025" y="912188"/>
          <a:ext cx="6269038" cy="5033631"/>
        </p:xfrm>
        <a:graphic>
          <a:graphicData uri="http://schemas.openxmlformats.org/drawingml/2006/table">
            <a:tbl>
              <a:tblPr firstRow="1" bandRow="1">
                <a:tableStyleId>{3B4B98B0-60AC-42C2-AFA5-B58CD77FA1E5}</a:tableStyleId>
              </a:tblPr>
              <a:tblGrid>
                <a:gridCol w="3362513">
                  <a:extLst>
                    <a:ext uri="{9D8B030D-6E8A-4147-A177-3AD203B41FA5}">
                      <a16:colId xmlns:a16="http://schemas.microsoft.com/office/drawing/2014/main" val="2827847459"/>
                    </a:ext>
                  </a:extLst>
                </a:gridCol>
                <a:gridCol w="2906525">
                  <a:extLst>
                    <a:ext uri="{9D8B030D-6E8A-4147-A177-3AD203B41FA5}">
                      <a16:colId xmlns:a16="http://schemas.microsoft.com/office/drawing/2014/main" val="1880196454"/>
                    </a:ext>
                  </a:extLst>
                </a:gridCol>
              </a:tblGrid>
              <a:tr h="494811">
                <a:tc>
                  <a:txBody>
                    <a:bodyPr/>
                    <a:lstStyle/>
                    <a:p>
                      <a:r>
                        <a:rPr lang="da-DK" sz="2400" dirty="0"/>
                        <a:t>Tema</a:t>
                      </a:r>
                    </a:p>
                  </a:txBody>
                  <a:tcPr marL="77971" marR="77971" marT="45820" marB="45820"/>
                </a:tc>
                <a:tc>
                  <a:txBody>
                    <a:bodyPr/>
                    <a:lstStyle/>
                    <a:p>
                      <a:r>
                        <a:rPr lang="da-DK" sz="2400" dirty="0"/>
                        <a:t>PCT</a:t>
                      </a:r>
                    </a:p>
                  </a:txBody>
                  <a:tcPr marL="77971" marR="77971" marT="45820" marB="45820"/>
                </a:tc>
                <a:extLst>
                  <a:ext uri="{0D108BD9-81ED-4DB2-BD59-A6C34878D82A}">
                    <a16:rowId xmlns:a16="http://schemas.microsoft.com/office/drawing/2014/main" val="3560640573"/>
                  </a:ext>
                </a:extLst>
              </a:tr>
              <a:tr h="580332">
                <a:tc>
                  <a:txBody>
                    <a:bodyPr/>
                    <a:lstStyle/>
                    <a:p>
                      <a:endParaRPr lang="da-DK" sz="2400" dirty="0"/>
                    </a:p>
                  </a:txBody>
                  <a:tcPr marL="77971" marR="77971" marT="45820" marB="45820"/>
                </a:tc>
                <a:tc>
                  <a:txBody>
                    <a:bodyPr/>
                    <a:lstStyle/>
                    <a:p>
                      <a:pPr algn="ctr"/>
                      <a:endParaRPr lang="da-DK" sz="2400" dirty="0"/>
                    </a:p>
                  </a:txBody>
                  <a:tcPr marL="77971" marR="77971" marT="45820" marB="45820"/>
                </a:tc>
                <a:extLst>
                  <a:ext uri="{0D108BD9-81ED-4DB2-BD59-A6C34878D82A}">
                    <a16:rowId xmlns:a16="http://schemas.microsoft.com/office/drawing/2014/main" val="1343058327"/>
                  </a:ext>
                </a:extLst>
              </a:tr>
              <a:tr h="494811">
                <a:tc>
                  <a:txBody>
                    <a:bodyPr/>
                    <a:lstStyle/>
                    <a:p>
                      <a:r>
                        <a:rPr lang="da-DK" sz="2400" dirty="0"/>
                        <a:t>Kærester </a:t>
                      </a:r>
                    </a:p>
                  </a:txBody>
                  <a:tcPr marL="77971" marR="77971" marT="45820" marB="45820"/>
                </a:tc>
                <a:tc>
                  <a:txBody>
                    <a:bodyPr/>
                    <a:lstStyle/>
                    <a:p>
                      <a:pPr algn="ctr"/>
                      <a:r>
                        <a:rPr lang="da-DK" sz="2400" dirty="0"/>
                        <a:t>45,1 (29-68)</a:t>
                      </a:r>
                    </a:p>
                  </a:txBody>
                  <a:tcPr marL="77971" marR="77971" marT="45820" marB="45820"/>
                </a:tc>
                <a:extLst>
                  <a:ext uri="{0D108BD9-81ED-4DB2-BD59-A6C34878D82A}">
                    <a16:rowId xmlns:a16="http://schemas.microsoft.com/office/drawing/2014/main" val="2854314414"/>
                  </a:ext>
                </a:extLst>
              </a:tr>
              <a:tr h="494811">
                <a:tc>
                  <a:txBody>
                    <a:bodyPr/>
                    <a:lstStyle/>
                    <a:p>
                      <a:r>
                        <a:rPr lang="da-DK" sz="2400" dirty="0"/>
                        <a:t>Fritidsaktiviteter </a:t>
                      </a:r>
                    </a:p>
                  </a:txBody>
                  <a:tcPr marL="77971" marR="77971" marT="45820" marB="45820"/>
                </a:tc>
                <a:tc>
                  <a:txBody>
                    <a:bodyPr/>
                    <a:lstStyle/>
                    <a:p>
                      <a:pPr algn="ctr"/>
                      <a:r>
                        <a:rPr lang="da-DK" sz="2400" dirty="0"/>
                        <a:t>41,6 (50-36)</a:t>
                      </a:r>
                    </a:p>
                  </a:txBody>
                  <a:tcPr marL="77971" marR="77971" marT="45820" marB="45820"/>
                </a:tc>
                <a:extLst>
                  <a:ext uri="{0D108BD9-81ED-4DB2-BD59-A6C34878D82A}">
                    <a16:rowId xmlns:a16="http://schemas.microsoft.com/office/drawing/2014/main" val="2791445359"/>
                  </a:ext>
                </a:extLst>
              </a:tr>
              <a:tr h="494811">
                <a:tc>
                  <a:txBody>
                    <a:bodyPr/>
                    <a:lstStyle/>
                    <a:p>
                      <a:r>
                        <a:rPr lang="da-DK" sz="2400" dirty="0"/>
                        <a:t>Hvordan vi har</a:t>
                      </a:r>
                      <a:r>
                        <a:rPr lang="da-DK" sz="2400" baseline="0" dirty="0"/>
                        <a:t> det</a:t>
                      </a:r>
                      <a:endParaRPr lang="da-DK" sz="2400" dirty="0"/>
                    </a:p>
                  </a:txBody>
                  <a:tcPr marL="77971" marR="77971" marT="45820" marB="45820"/>
                </a:tc>
                <a:tc>
                  <a:txBody>
                    <a:bodyPr/>
                    <a:lstStyle/>
                    <a:p>
                      <a:pPr algn="ctr"/>
                      <a:r>
                        <a:rPr lang="da-DK" sz="2400" dirty="0"/>
                        <a:t>38,6(25-61)</a:t>
                      </a:r>
                    </a:p>
                  </a:txBody>
                  <a:tcPr marL="77971" marR="77971" marT="45820" marB="45820"/>
                </a:tc>
                <a:extLst>
                  <a:ext uri="{0D108BD9-81ED-4DB2-BD59-A6C34878D82A}">
                    <a16:rowId xmlns:a16="http://schemas.microsoft.com/office/drawing/2014/main" val="3406759045"/>
                  </a:ext>
                </a:extLst>
              </a:tr>
              <a:tr h="494811">
                <a:tc>
                  <a:txBody>
                    <a:bodyPr/>
                    <a:lstStyle/>
                    <a:p>
                      <a:r>
                        <a:rPr lang="da-DK" sz="2400" dirty="0"/>
                        <a:t>Udseende/krop</a:t>
                      </a:r>
                    </a:p>
                  </a:txBody>
                  <a:tcPr marL="77971" marR="77971" marT="45820" marB="45820"/>
                </a:tc>
                <a:tc>
                  <a:txBody>
                    <a:bodyPr/>
                    <a:lstStyle/>
                    <a:p>
                      <a:pPr algn="ctr"/>
                      <a:r>
                        <a:rPr lang="da-DK" sz="2400" dirty="0"/>
                        <a:t>33,7(25-50)</a:t>
                      </a:r>
                    </a:p>
                  </a:txBody>
                  <a:tcPr marL="77971" marR="77971" marT="45820" marB="45820"/>
                </a:tc>
                <a:extLst>
                  <a:ext uri="{0D108BD9-81ED-4DB2-BD59-A6C34878D82A}">
                    <a16:rowId xmlns:a16="http://schemas.microsoft.com/office/drawing/2014/main" val="2391662165"/>
                  </a:ext>
                </a:extLst>
              </a:tr>
              <a:tr h="494811">
                <a:tc>
                  <a:txBody>
                    <a:bodyPr/>
                    <a:lstStyle/>
                    <a:p>
                      <a:r>
                        <a:rPr lang="da-DK" sz="2400" dirty="0"/>
                        <a:t>Fremtiden</a:t>
                      </a:r>
                    </a:p>
                  </a:txBody>
                  <a:tcPr marL="77971" marR="77971" marT="45820" marB="45820"/>
                </a:tc>
                <a:tc>
                  <a:txBody>
                    <a:bodyPr/>
                    <a:lstStyle/>
                    <a:p>
                      <a:pPr algn="ctr"/>
                      <a:r>
                        <a:rPr lang="da-DK" sz="2400" dirty="0"/>
                        <a:t>32,2</a:t>
                      </a:r>
                    </a:p>
                  </a:txBody>
                  <a:tcPr marL="77971" marR="77971" marT="45820" marB="45820"/>
                </a:tc>
                <a:extLst>
                  <a:ext uri="{0D108BD9-81ED-4DB2-BD59-A6C34878D82A}">
                    <a16:rowId xmlns:a16="http://schemas.microsoft.com/office/drawing/2014/main" val="527885646"/>
                  </a:ext>
                </a:extLst>
              </a:tr>
              <a:tr h="494811">
                <a:tc>
                  <a:txBody>
                    <a:bodyPr/>
                    <a:lstStyle/>
                    <a:p>
                      <a:r>
                        <a:rPr lang="da-DK" sz="2400" dirty="0"/>
                        <a:t>Skole/lektier</a:t>
                      </a:r>
                    </a:p>
                  </a:txBody>
                  <a:tcPr marL="77971" marR="77971" marT="45820" marB="45820"/>
                </a:tc>
                <a:tc>
                  <a:txBody>
                    <a:bodyPr/>
                    <a:lstStyle/>
                    <a:p>
                      <a:pPr algn="ctr"/>
                      <a:r>
                        <a:rPr lang="da-DK" sz="2400" dirty="0"/>
                        <a:t>30,3(25-41)</a:t>
                      </a:r>
                    </a:p>
                  </a:txBody>
                  <a:tcPr marL="77971" marR="77971" marT="45820" marB="45820"/>
                </a:tc>
                <a:extLst>
                  <a:ext uri="{0D108BD9-81ED-4DB2-BD59-A6C34878D82A}">
                    <a16:rowId xmlns:a16="http://schemas.microsoft.com/office/drawing/2014/main" val="3708977173"/>
                  </a:ext>
                </a:extLst>
              </a:tr>
              <a:tr h="494811">
                <a:tc>
                  <a:txBody>
                    <a:bodyPr/>
                    <a:lstStyle/>
                    <a:p>
                      <a:r>
                        <a:rPr lang="da-DK" sz="2400" dirty="0"/>
                        <a:t>Hvad der kan stresse</a:t>
                      </a:r>
                    </a:p>
                  </a:txBody>
                  <a:tcPr marL="77971" marR="77971" marT="45820" marB="45820"/>
                </a:tc>
                <a:tc>
                  <a:txBody>
                    <a:bodyPr/>
                    <a:lstStyle/>
                    <a:p>
                      <a:pPr algn="ctr"/>
                      <a:r>
                        <a:rPr lang="da-DK" sz="2400" dirty="0"/>
                        <a:t>23,9 (15-40)</a:t>
                      </a:r>
                    </a:p>
                  </a:txBody>
                  <a:tcPr marL="77971" marR="77971" marT="45820" marB="45820"/>
                </a:tc>
                <a:extLst>
                  <a:ext uri="{0D108BD9-81ED-4DB2-BD59-A6C34878D82A}">
                    <a16:rowId xmlns:a16="http://schemas.microsoft.com/office/drawing/2014/main" val="535910361"/>
                  </a:ext>
                </a:extLst>
              </a:tr>
              <a:tr h="494811">
                <a:tc>
                  <a:txBody>
                    <a:bodyPr/>
                    <a:lstStyle/>
                    <a:p>
                      <a:r>
                        <a:rPr lang="da-DK" sz="2400" dirty="0"/>
                        <a:t>Musik</a:t>
                      </a:r>
                    </a:p>
                  </a:txBody>
                  <a:tcPr marL="77971" marR="77971" marT="45820" marB="45820"/>
                </a:tc>
                <a:tc>
                  <a:txBody>
                    <a:bodyPr/>
                    <a:lstStyle/>
                    <a:p>
                      <a:pPr algn="ctr"/>
                      <a:r>
                        <a:rPr lang="da-DK" sz="2400" dirty="0"/>
                        <a:t>17,9 (22-13)</a:t>
                      </a:r>
                    </a:p>
                  </a:txBody>
                  <a:tcPr marL="77971" marR="77971" marT="45820" marB="45820"/>
                </a:tc>
                <a:extLst>
                  <a:ext uri="{0D108BD9-81ED-4DB2-BD59-A6C34878D82A}">
                    <a16:rowId xmlns:a16="http://schemas.microsoft.com/office/drawing/2014/main" val="1948629529"/>
                  </a:ext>
                </a:extLst>
              </a:tr>
            </a:tbl>
          </a:graphicData>
        </a:graphic>
      </p:graphicFrame>
    </p:spTree>
    <p:extLst>
      <p:ext uri="{BB962C8B-B14F-4D97-AF65-F5344CB8AC3E}">
        <p14:creationId xmlns:p14="http://schemas.microsoft.com/office/powerpoint/2010/main" val="396082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218" name="Titel 1">
            <a:extLst>
              <a:ext uri="{FF2B5EF4-FFF2-40B4-BE49-F238E27FC236}">
                <a16:creationId xmlns:a16="http://schemas.microsoft.com/office/drawing/2014/main" id="{1FA2B785-57FE-4502-94CF-C5F1C7F0128A}"/>
              </a:ext>
            </a:extLst>
          </p:cNvPr>
          <p:cNvSpPr>
            <a:spLocks noGrp="1" noChangeArrowheads="1"/>
          </p:cNvSpPr>
          <p:nvPr>
            <p:ph type="title"/>
          </p:nvPr>
        </p:nvSpPr>
        <p:spPr>
          <a:xfrm>
            <a:off x="640079" y="2053641"/>
            <a:ext cx="3669161" cy="2760098"/>
          </a:xfrm>
        </p:spPr>
        <p:txBody>
          <a:bodyPr>
            <a:normAutofit/>
          </a:bodyPr>
          <a:lstStyle/>
          <a:p>
            <a:pPr>
              <a:defRPr/>
            </a:pPr>
            <a:r>
              <a:rPr lang="da-DK" altLang="da-DK">
                <a:solidFill>
                  <a:srgbClr val="FFFFFF"/>
                </a:solidFill>
              </a:rPr>
              <a:t>Til overvejelse…..</a:t>
            </a:r>
          </a:p>
        </p:txBody>
      </p:sp>
      <p:sp>
        <p:nvSpPr>
          <p:cNvPr id="3" name="Pladsholder til indhold 2">
            <a:extLst>
              <a:ext uri="{FF2B5EF4-FFF2-40B4-BE49-F238E27FC236}">
                <a16:creationId xmlns:a16="http://schemas.microsoft.com/office/drawing/2014/main" id="{97D2BD15-6BF8-48A4-BAA5-0B0CB666114A}"/>
              </a:ext>
            </a:extLst>
          </p:cNvPr>
          <p:cNvSpPr>
            <a:spLocks noGrp="1"/>
          </p:cNvSpPr>
          <p:nvPr>
            <p:ph idx="1"/>
          </p:nvPr>
        </p:nvSpPr>
        <p:spPr>
          <a:xfrm>
            <a:off x="6090574" y="801866"/>
            <a:ext cx="5306084" cy="5230634"/>
          </a:xfrm>
        </p:spPr>
        <p:txBody>
          <a:bodyPr anchor="ctr">
            <a:normAutofit/>
          </a:bodyPr>
          <a:lstStyle/>
          <a:p>
            <a:pPr>
              <a:defRPr/>
            </a:pPr>
            <a:r>
              <a:rPr lang="da-DK" sz="2400" dirty="0" err="1">
                <a:solidFill>
                  <a:srgbClr val="000000"/>
                </a:solidFill>
              </a:rPr>
              <a:t>YouGov</a:t>
            </a:r>
            <a:r>
              <a:rPr lang="da-DK" sz="2400" dirty="0">
                <a:solidFill>
                  <a:srgbClr val="000000"/>
                </a:solidFill>
              </a:rPr>
              <a:t>-undersøgelse:</a:t>
            </a:r>
          </a:p>
          <a:p>
            <a:pPr>
              <a:defRPr/>
            </a:pPr>
            <a:r>
              <a:rPr lang="da-DK" sz="2400" dirty="0">
                <a:solidFill>
                  <a:srgbClr val="000000"/>
                </a:solidFill>
              </a:rPr>
              <a:t>39 pct. af de over 65-årige angiver at de IKKE har haft en livsskuffelse.  Blandt de 18-34-årige er tallet 19 </a:t>
            </a:r>
            <a:r>
              <a:rPr lang="da-DK" sz="2400" dirty="0" err="1">
                <a:solidFill>
                  <a:srgbClr val="000000"/>
                </a:solidFill>
              </a:rPr>
              <a:t>pct</a:t>
            </a:r>
            <a:r>
              <a:rPr lang="da-DK" sz="2400" dirty="0">
                <a:solidFill>
                  <a:srgbClr val="000000"/>
                </a:solidFill>
              </a:rPr>
              <a:t>…..Hvad tænker I er baggrunden for denne forskel?</a:t>
            </a:r>
          </a:p>
          <a:p>
            <a:pPr>
              <a:defRPr/>
            </a:pPr>
            <a:endParaRPr lang="da-DK" sz="2400" dirty="0">
              <a:solidFill>
                <a:srgbClr val="000000"/>
              </a:solidFill>
            </a:endParaRPr>
          </a:p>
          <a:p>
            <a:pPr>
              <a:defRPr/>
            </a:pPr>
            <a:endParaRPr lang="da-DK" sz="2400" dirty="0">
              <a:solidFill>
                <a:srgbClr val="000000"/>
              </a:solidFill>
            </a:endParaRPr>
          </a:p>
        </p:txBody>
      </p:sp>
    </p:spTree>
    <p:extLst>
      <p:ext uri="{BB962C8B-B14F-4D97-AF65-F5344CB8AC3E}">
        <p14:creationId xmlns:p14="http://schemas.microsoft.com/office/powerpoint/2010/main" val="1811267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85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el 1">
            <a:extLst>
              <a:ext uri="{FF2B5EF4-FFF2-40B4-BE49-F238E27FC236}">
                <a16:creationId xmlns:a16="http://schemas.microsoft.com/office/drawing/2014/main" id="{C383679A-7ED7-4D83-BB46-A55D470C50B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defRPr/>
            </a:pPr>
            <a:r>
              <a:rPr lang="en-US" altLang="da-DK" sz="2400" kern="1200">
                <a:solidFill>
                  <a:srgbClr val="FFFFFF"/>
                </a:solidFill>
                <a:latin typeface="+mj-lt"/>
                <a:ea typeface="+mj-ea"/>
                <a:cs typeface="+mj-cs"/>
              </a:rPr>
              <a:t>Husk at deres venner er lige så ”dumme” som dem selv!</a:t>
            </a:r>
          </a:p>
        </p:txBody>
      </p:sp>
      <p:pic>
        <p:nvPicPr>
          <p:cNvPr id="80899" name="Pladsholder til indhold 4">
            <a:extLst>
              <a:ext uri="{FF2B5EF4-FFF2-40B4-BE49-F238E27FC236}">
                <a16:creationId xmlns:a16="http://schemas.microsoft.com/office/drawing/2014/main" id="{60D2E119-B31D-4AA8-8DB4-8B71B29328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414610"/>
            <a:ext cx="7188199" cy="4025391"/>
          </a:xfrm>
          <a:prstGeom prst="rect">
            <a:avLst/>
          </a:prstGeom>
        </p:spPr>
      </p:pic>
    </p:spTree>
    <p:extLst>
      <p:ext uri="{BB962C8B-B14F-4D97-AF65-F5344CB8AC3E}">
        <p14:creationId xmlns:p14="http://schemas.microsoft.com/office/powerpoint/2010/main" val="73468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Freeform 5">
            <a:extLst>
              <a:ext uri="{FF2B5EF4-FFF2-40B4-BE49-F238E27FC236}">
                <a16:creationId xmlns:a16="http://schemas.microsoft.com/office/drawing/2014/main" id="{00372701-83B9-478A-9B29-7A50C8310B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 name="Freeform 6">
            <a:extLst>
              <a:ext uri="{FF2B5EF4-FFF2-40B4-BE49-F238E27FC236}">
                <a16:creationId xmlns:a16="http://schemas.microsoft.com/office/drawing/2014/main" id="{9EDA5044-3268-4753-AEE8-20199924E2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7">
            <a:extLst>
              <a:ext uri="{FF2B5EF4-FFF2-40B4-BE49-F238E27FC236}">
                <a16:creationId xmlns:a16="http://schemas.microsoft.com/office/drawing/2014/main" id="{111A83C6-3159-48A2-95E0-D9A872D3EF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436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3" name="Pladsholder til indhold 5">
            <a:extLst>
              <a:ext uri="{FF2B5EF4-FFF2-40B4-BE49-F238E27FC236}">
                <a16:creationId xmlns:a16="http://schemas.microsoft.com/office/drawing/2014/main" id="{D690D861-7417-47B2-B848-68C7914343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372247" y="640080"/>
            <a:ext cx="3698082" cy="4188823"/>
          </a:xfrm>
          <a:prstGeom prst="rect">
            <a:avLst/>
          </a:prstGeom>
        </p:spPr>
      </p:pic>
      <p:sp>
        <p:nvSpPr>
          <p:cNvPr id="45058" name="Titel 1">
            <a:extLst>
              <a:ext uri="{FF2B5EF4-FFF2-40B4-BE49-F238E27FC236}">
                <a16:creationId xmlns:a16="http://schemas.microsoft.com/office/drawing/2014/main" id="{A776C648-FEC5-4C5B-817A-7ECFE4B1053F}"/>
              </a:ext>
            </a:extLst>
          </p:cNvPr>
          <p:cNvSpPr>
            <a:spLocks noGrp="1" noChangeArrowheads="1"/>
          </p:cNvSpPr>
          <p:nvPr>
            <p:ph type="title"/>
          </p:nvPr>
        </p:nvSpPr>
        <p:spPr>
          <a:xfrm>
            <a:off x="599435" y="3217991"/>
            <a:ext cx="5667375" cy="1908902"/>
          </a:xfrm>
        </p:spPr>
        <p:txBody>
          <a:bodyPr vert="horz" lIns="91440" tIns="45720" rIns="91440" bIns="45720" rtlCol="0" anchor="ctr">
            <a:normAutofit/>
          </a:bodyPr>
          <a:lstStyle/>
          <a:p>
            <a:pPr>
              <a:defRPr/>
            </a:pPr>
            <a:r>
              <a:rPr lang="en-US" altLang="da-DK" kern="1200">
                <a:solidFill>
                  <a:schemeClr val="tx1"/>
                </a:solidFill>
                <a:latin typeface="+mj-lt"/>
                <a:ea typeface="+mj-ea"/>
                <a:cs typeface="+mj-cs"/>
              </a:rPr>
              <a:t>Er de vokset op med curlingforældre?</a:t>
            </a:r>
          </a:p>
        </p:txBody>
      </p:sp>
      <p:sp>
        <p:nvSpPr>
          <p:cNvPr id="4" name="Pladsholder til sidefod 3">
            <a:extLst>
              <a:ext uri="{FF2B5EF4-FFF2-40B4-BE49-F238E27FC236}">
                <a16:creationId xmlns:a16="http://schemas.microsoft.com/office/drawing/2014/main" id="{EF39D48D-5A5F-454D-AC50-43B845FFD543}"/>
              </a:ext>
            </a:extLst>
          </p:cNvPr>
          <p:cNvSpPr>
            <a:spLocks noGrp="1"/>
          </p:cNvSpPr>
          <p:nvPr>
            <p:ph type="ftr" sz="quarter" idx="11"/>
          </p:nvPr>
        </p:nvSpPr>
        <p:spPr>
          <a:xfrm>
            <a:off x="7290322" y="5625144"/>
            <a:ext cx="4063478" cy="365125"/>
          </a:xfrm>
        </p:spPr>
        <p:txBody>
          <a:bodyPr vert="horz" lIns="91440" tIns="45720" rIns="91440" bIns="45720" rtlCol="0" anchor="ctr">
            <a:normAutofit/>
          </a:bodyPr>
          <a:lstStyle/>
          <a:p>
            <a:pPr algn="r">
              <a:spcAft>
                <a:spcPts val="600"/>
              </a:spcAft>
              <a:defRPr/>
            </a:pPr>
            <a:r>
              <a:rPr lang="en-US" kern="1200">
                <a:solidFill>
                  <a:srgbClr val="FFFFFF">
                    <a:alpha val="80000"/>
                  </a:srgbClr>
                </a:solidFill>
                <a:latin typeface="+mn-lt"/>
                <a:ea typeface="+mn-ea"/>
                <a:cs typeface="+mn-cs"/>
              </a:rPr>
              <a:t>Center for Ungdomstudier (CUR)</a:t>
            </a:r>
          </a:p>
        </p:txBody>
      </p:sp>
    </p:spTree>
    <p:extLst>
      <p:ext uri="{BB962C8B-B14F-4D97-AF65-F5344CB8AC3E}">
        <p14:creationId xmlns:p14="http://schemas.microsoft.com/office/powerpoint/2010/main" val="1741533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47" name="Pladsholder til indhold 3" descr="Fodboldmødre.jpg">
            <a:extLst>
              <a:ext uri="{FF2B5EF4-FFF2-40B4-BE49-F238E27FC236}">
                <a16:creationId xmlns:a16="http://schemas.microsoft.com/office/drawing/2014/main" id="{0499EA64-FEA5-46EC-8136-4727BDD78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83296" y="643466"/>
            <a:ext cx="5568739" cy="5568739"/>
          </a:xfrm>
          <a:prstGeom prst="rect">
            <a:avLst/>
          </a:prstGeom>
        </p:spPr>
      </p:pic>
      <p:sp>
        <p:nvSpPr>
          <p:cNvPr id="72"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Titel 1">
            <a:extLst>
              <a:ext uri="{FF2B5EF4-FFF2-40B4-BE49-F238E27FC236}">
                <a16:creationId xmlns:a16="http://schemas.microsoft.com/office/drawing/2014/main" id="{7D846613-987A-401A-B3B4-D1150591DCD0}"/>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da-DK" sz="2500" b="1" kern="1200">
                <a:solidFill>
                  <a:schemeClr val="bg1"/>
                </a:solidFill>
                <a:latin typeface="+mj-lt"/>
                <a:ea typeface="+mj-ea"/>
                <a:cs typeface="+mj-cs"/>
              </a:rPr>
              <a:t>De vokser op med den generation af forældre, der ikke kan reproducere deres egen opdragelse! </a:t>
            </a:r>
          </a:p>
        </p:txBody>
      </p:sp>
    </p:spTree>
    <p:extLst>
      <p:ext uri="{BB962C8B-B14F-4D97-AF65-F5344CB8AC3E}">
        <p14:creationId xmlns:p14="http://schemas.microsoft.com/office/powerpoint/2010/main" val="1500848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Titel 1">
            <a:extLst>
              <a:ext uri="{FF2B5EF4-FFF2-40B4-BE49-F238E27FC236}">
                <a16:creationId xmlns:a16="http://schemas.microsoft.com/office/drawing/2014/main" id="{0B46C255-31EE-4DF5-B42C-C41E3E1A382E}"/>
              </a:ext>
            </a:extLst>
          </p:cNvPr>
          <p:cNvSpPr>
            <a:spLocks noGrp="1"/>
          </p:cNvSpPr>
          <p:nvPr>
            <p:ph type="title"/>
          </p:nvPr>
        </p:nvSpPr>
        <p:spPr>
          <a:xfrm>
            <a:off x="943277" y="712269"/>
            <a:ext cx="3370998" cy="5502264"/>
          </a:xfrm>
        </p:spPr>
        <p:txBody>
          <a:bodyPr rtlCol="0">
            <a:normAutofit/>
          </a:bodyPr>
          <a:lstStyle/>
          <a:p>
            <a:pPr defTabSz="457203">
              <a:defRPr/>
            </a:pPr>
            <a:r>
              <a:rPr lang="da-DK" altLang="da-DK">
                <a:solidFill>
                  <a:srgbClr val="FFFFFF"/>
                </a:solidFill>
              </a:rPr>
              <a:t>Hvad snakker man om med sine forældre om?</a:t>
            </a:r>
          </a:p>
        </p:txBody>
      </p:sp>
      <p:cxnSp>
        <p:nvCxnSpPr>
          <p:cNvPr id="73" name="Straight Connector 7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0E90A746-9D0A-4C27-81AF-9A18827A7297}"/>
              </a:ext>
            </a:extLst>
          </p:cNvPr>
          <p:cNvGraphicFramePr>
            <a:graphicFrameLocks noGrp="1"/>
          </p:cNvGraphicFramePr>
          <p:nvPr>
            <p:ph idx="1"/>
            <p:extLst>
              <p:ext uri="{D42A27DB-BD31-4B8C-83A1-F6EECF244321}">
                <p14:modId xmlns:p14="http://schemas.microsoft.com/office/powerpoint/2010/main" val="2710222222"/>
              </p:ext>
            </p:extLst>
          </p:nvPr>
        </p:nvGraphicFramePr>
        <p:xfrm>
          <a:off x="5280025" y="1102023"/>
          <a:ext cx="6269038" cy="4653958"/>
        </p:xfrm>
        <a:graphic>
          <a:graphicData uri="http://schemas.openxmlformats.org/drawingml/2006/table">
            <a:tbl>
              <a:tblPr firstRow="1" bandRow="1">
                <a:tableStyleId>{5C22544A-7EE6-4342-B048-85BDC9FD1C3A}</a:tableStyleId>
              </a:tblPr>
              <a:tblGrid>
                <a:gridCol w="3401117">
                  <a:extLst>
                    <a:ext uri="{9D8B030D-6E8A-4147-A177-3AD203B41FA5}">
                      <a16:colId xmlns:a16="http://schemas.microsoft.com/office/drawing/2014/main" val="3751538652"/>
                    </a:ext>
                  </a:extLst>
                </a:gridCol>
                <a:gridCol w="2867921">
                  <a:extLst>
                    <a:ext uri="{9D8B030D-6E8A-4147-A177-3AD203B41FA5}">
                      <a16:colId xmlns:a16="http://schemas.microsoft.com/office/drawing/2014/main" val="4141131372"/>
                    </a:ext>
                  </a:extLst>
                </a:gridCol>
              </a:tblGrid>
              <a:tr h="389793">
                <a:tc>
                  <a:txBody>
                    <a:bodyPr/>
                    <a:lstStyle/>
                    <a:p>
                      <a:r>
                        <a:rPr lang="da-DK" sz="1700"/>
                        <a:t>Tema</a:t>
                      </a:r>
                    </a:p>
                  </a:txBody>
                  <a:tcPr marL="88594" marR="88594" marT="44285" marB="44285"/>
                </a:tc>
                <a:tc>
                  <a:txBody>
                    <a:bodyPr/>
                    <a:lstStyle/>
                    <a:p>
                      <a:pPr algn="ctr"/>
                      <a:r>
                        <a:rPr lang="da-DK" sz="1700"/>
                        <a:t>PCT</a:t>
                      </a:r>
                    </a:p>
                  </a:txBody>
                  <a:tcPr marL="88594" marR="88594" marT="44285" marB="44285"/>
                </a:tc>
                <a:extLst>
                  <a:ext uri="{0D108BD9-81ED-4DB2-BD59-A6C34878D82A}">
                    <a16:rowId xmlns:a16="http://schemas.microsoft.com/office/drawing/2014/main" val="3392875171"/>
                  </a:ext>
                </a:extLst>
              </a:tr>
              <a:tr h="478387">
                <a:tc>
                  <a:txBody>
                    <a:bodyPr/>
                    <a:lstStyle/>
                    <a:p>
                      <a:r>
                        <a:rPr lang="da-DK" sz="2300" b="1"/>
                        <a:t>Hvordan jeg har det</a:t>
                      </a:r>
                    </a:p>
                  </a:txBody>
                  <a:tcPr marL="88594" marR="88594" marT="44285" marB="44285"/>
                </a:tc>
                <a:tc>
                  <a:txBody>
                    <a:bodyPr/>
                    <a:lstStyle/>
                    <a:p>
                      <a:pPr algn="ctr"/>
                      <a:r>
                        <a:rPr lang="da-DK" sz="2300" b="1"/>
                        <a:t>52,7</a:t>
                      </a:r>
                      <a:r>
                        <a:rPr lang="da-DK" sz="2300" b="1" baseline="0"/>
                        <a:t> (43-67)</a:t>
                      </a:r>
                      <a:endParaRPr lang="da-DK" sz="2300" b="1"/>
                    </a:p>
                  </a:txBody>
                  <a:tcPr marL="88594" marR="88594" marT="44285" marB="44285"/>
                </a:tc>
                <a:extLst>
                  <a:ext uri="{0D108BD9-81ED-4DB2-BD59-A6C34878D82A}">
                    <a16:rowId xmlns:a16="http://schemas.microsoft.com/office/drawing/2014/main" val="1860991206"/>
                  </a:ext>
                </a:extLst>
              </a:tr>
              <a:tr h="478387">
                <a:tc>
                  <a:txBody>
                    <a:bodyPr/>
                    <a:lstStyle/>
                    <a:p>
                      <a:r>
                        <a:rPr lang="da-DK" sz="2300" b="1"/>
                        <a:t>Fremtiden</a:t>
                      </a:r>
                    </a:p>
                  </a:txBody>
                  <a:tcPr marL="88594" marR="88594" marT="44285" marB="44285"/>
                </a:tc>
                <a:tc>
                  <a:txBody>
                    <a:bodyPr/>
                    <a:lstStyle/>
                    <a:p>
                      <a:pPr algn="ctr"/>
                      <a:r>
                        <a:rPr lang="da-DK" sz="2300" b="1"/>
                        <a:t>52,2(44-62)</a:t>
                      </a:r>
                    </a:p>
                  </a:txBody>
                  <a:tcPr marL="88594" marR="88594" marT="44285" marB="44285"/>
                </a:tc>
                <a:extLst>
                  <a:ext uri="{0D108BD9-81ED-4DB2-BD59-A6C34878D82A}">
                    <a16:rowId xmlns:a16="http://schemas.microsoft.com/office/drawing/2014/main" val="4090431937"/>
                  </a:ext>
                </a:extLst>
              </a:tr>
              <a:tr h="832767">
                <a:tc>
                  <a:txBody>
                    <a:bodyPr/>
                    <a:lstStyle/>
                    <a:p>
                      <a:r>
                        <a:rPr lang="da-DK" sz="2300" b="1"/>
                        <a:t>Hvad der foregår i  mit liv</a:t>
                      </a:r>
                    </a:p>
                  </a:txBody>
                  <a:tcPr marL="88594" marR="88594" marT="44285" marB="44285"/>
                </a:tc>
                <a:tc>
                  <a:txBody>
                    <a:bodyPr/>
                    <a:lstStyle/>
                    <a:p>
                      <a:pPr algn="ctr"/>
                      <a:r>
                        <a:rPr lang="da-DK" sz="2300" b="1"/>
                        <a:t>48,8(41-60)</a:t>
                      </a:r>
                    </a:p>
                  </a:txBody>
                  <a:tcPr marL="88594" marR="88594" marT="44285" marB="44285"/>
                </a:tc>
                <a:extLst>
                  <a:ext uri="{0D108BD9-81ED-4DB2-BD59-A6C34878D82A}">
                    <a16:rowId xmlns:a16="http://schemas.microsoft.com/office/drawing/2014/main" val="3039887363"/>
                  </a:ext>
                </a:extLst>
              </a:tr>
              <a:tr h="561076">
                <a:tc>
                  <a:txBody>
                    <a:bodyPr/>
                    <a:lstStyle/>
                    <a:p>
                      <a:endParaRPr lang="da-DK" sz="2300"/>
                    </a:p>
                  </a:txBody>
                  <a:tcPr marL="88594" marR="88594" marT="44285" marB="44285"/>
                </a:tc>
                <a:tc>
                  <a:txBody>
                    <a:bodyPr/>
                    <a:lstStyle/>
                    <a:p>
                      <a:pPr algn="ctr"/>
                      <a:endParaRPr lang="da-DK" sz="2300"/>
                    </a:p>
                  </a:txBody>
                  <a:tcPr marL="88594" marR="88594" marT="44285" marB="44285"/>
                </a:tc>
                <a:extLst>
                  <a:ext uri="{0D108BD9-81ED-4DB2-BD59-A6C34878D82A}">
                    <a16:rowId xmlns:a16="http://schemas.microsoft.com/office/drawing/2014/main" val="3014479455"/>
                  </a:ext>
                </a:extLst>
              </a:tr>
              <a:tr h="478387">
                <a:tc>
                  <a:txBody>
                    <a:bodyPr/>
                    <a:lstStyle/>
                    <a:p>
                      <a:r>
                        <a:rPr lang="da-DK" sz="2300"/>
                        <a:t>Hvad kan stresse</a:t>
                      </a:r>
                    </a:p>
                  </a:txBody>
                  <a:tcPr marL="88594" marR="88594" marT="44285" marB="44285"/>
                </a:tc>
                <a:tc>
                  <a:txBody>
                    <a:bodyPr/>
                    <a:lstStyle/>
                    <a:p>
                      <a:pPr algn="ctr"/>
                      <a:r>
                        <a:rPr lang="da-DK" sz="2300"/>
                        <a:t>26,8(15-43)</a:t>
                      </a:r>
                    </a:p>
                  </a:txBody>
                  <a:tcPr marL="88594" marR="88594" marT="44285" marB="44285"/>
                </a:tc>
                <a:extLst>
                  <a:ext uri="{0D108BD9-81ED-4DB2-BD59-A6C34878D82A}">
                    <a16:rowId xmlns:a16="http://schemas.microsoft.com/office/drawing/2014/main" val="1005820090"/>
                  </a:ext>
                </a:extLst>
              </a:tr>
              <a:tr h="478387">
                <a:tc>
                  <a:txBody>
                    <a:bodyPr/>
                    <a:lstStyle/>
                    <a:p>
                      <a:r>
                        <a:rPr lang="da-DK" sz="2300"/>
                        <a:t>Politik/samfund</a:t>
                      </a:r>
                    </a:p>
                  </a:txBody>
                  <a:tcPr marL="88594" marR="88594" marT="44285" marB="44285"/>
                </a:tc>
                <a:tc>
                  <a:txBody>
                    <a:bodyPr/>
                    <a:lstStyle/>
                    <a:p>
                      <a:pPr algn="ctr"/>
                      <a:r>
                        <a:rPr lang="da-DK" sz="2300"/>
                        <a:t>21,7</a:t>
                      </a:r>
                    </a:p>
                  </a:txBody>
                  <a:tcPr marL="88594" marR="88594" marT="44285" marB="44285"/>
                </a:tc>
                <a:extLst>
                  <a:ext uri="{0D108BD9-81ED-4DB2-BD59-A6C34878D82A}">
                    <a16:rowId xmlns:a16="http://schemas.microsoft.com/office/drawing/2014/main" val="3441570143"/>
                  </a:ext>
                </a:extLst>
              </a:tr>
              <a:tr h="478387">
                <a:tc>
                  <a:txBody>
                    <a:bodyPr/>
                    <a:lstStyle/>
                    <a:p>
                      <a:r>
                        <a:rPr lang="da-DK" sz="2300"/>
                        <a:t>Videreuddannelse</a:t>
                      </a:r>
                    </a:p>
                  </a:txBody>
                  <a:tcPr marL="88594" marR="88594" marT="44285" marB="44285"/>
                </a:tc>
                <a:tc>
                  <a:txBody>
                    <a:bodyPr/>
                    <a:lstStyle/>
                    <a:p>
                      <a:pPr algn="ctr"/>
                      <a:r>
                        <a:rPr lang="da-DK" sz="2300"/>
                        <a:t>18,1 (14-24)</a:t>
                      </a:r>
                    </a:p>
                  </a:txBody>
                  <a:tcPr marL="88594" marR="88594" marT="44285" marB="44285"/>
                </a:tc>
                <a:extLst>
                  <a:ext uri="{0D108BD9-81ED-4DB2-BD59-A6C34878D82A}">
                    <a16:rowId xmlns:a16="http://schemas.microsoft.com/office/drawing/2014/main" val="3150083849"/>
                  </a:ext>
                </a:extLst>
              </a:tr>
              <a:tr h="478387">
                <a:tc>
                  <a:txBody>
                    <a:bodyPr/>
                    <a:lstStyle/>
                    <a:p>
                      <a:r>
                        <a:rPr lang="da-DK" sz="2300"/>
                        <a:t>Udseende/krop</a:t>
                      </a:r>
                    </a:p>
                  </a:txBody>
                  <a:tcPr marL="88594" marR="88594" marT="44285" marB="44285"/>
                </a:tc>
                <a:tc>
                  <a:txBody>
                    <a:bodyPr/>
                    <a:lstStyle/>
                    <a:p>
                      <a:pPr algn="ctr"/>
                      <a:r>
                        <a:rPr lang="da-DK" sz="2300"/>
                        <a:t>10,0 </a:t>
                      </a:r>
                    </a:p>
                  </a:txBody>
                  <a:tcPr marL="88594" marR="88594" marT="44285" marB="44285"/>
                </a:tc>
                <a:extLst>
                  <a:ext uri="{0D108BD9-81ED-4DB2-BD59-A6C34878D82A}">
                    <a16:rowId xmlns:a16="http://schemas.microsoft.com/office/drawing/2014/main" val="510232700"/>
                  </a:ext>
                </a:extLst>
              </a:tr>
            </a:tbl>
          </a:graphicData>
        </a:graphic>
      </p:graphicFrame>
    </p:spTree>
    <p:extLst>
      <p:ext uri="{BB962C8B-B14F-4D97-AF65-F5344CB8AC3E}">
        <p14:creationId xmlns:p14="http://schemas.microsoft.com/office/powerpoint/2010/main" val="2999458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el 1">
            <a:extLst>
              <a:ext uri="{FF2B5EF4-FFF2-40B4-BE49-F238E27FC236}">
                <a16:creationId xmlns:a16="http://schemas.microsoft.com/office/drawing/2014/main" id="{78C8A057-757C-480C-A36D-1249309BFA7F}"/>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defRPr/>
            </a:pPr>
            <a:r>
              <a:rPr lang="da-DK" altLang="da-DK" sz="3200"/>
              <a:t>Det er ofte meget beskrivende…….</a:t>
            </a:r>
          </a:p>
        </p:txBody>
      </p:sp>
      <p:sp>
        <p:nvSpPr>
          <p:cNvPr id="88067" name="Pladsholder til indhold 2">
            <a:extLst>
              <a:ext uri="{FF2B5EF4-FFF2-40B4-BE49-F238E27FC236}">
                <a16:creationId xmlns:a16="http://schemas.microsoft.com/office/drawing/2014/main" id="{EE01105D-9E3E-4D2C-9400-44CF48FF98C1}"/>
              </a:ext>
            </a:extLst>
          </p:cNvPr>
          <p:cNvSpPr>
            <a:spLocks noGrp="1" noChangeArrowheads="1"/>
          </p:cNvSpPr>
          <p:nvPr>
            <p:ph idx="1"/>
          </p:nvPr>
        </p:nvSpPr>
        <p:spPr>
          <a:xfrm>
            <a:off x="6049182" y="802638"/>
            <a:ext cx="5408696" cy="5252722"/>
          </a:xfrm>
        </p:spPr>
        <p:txBody>
          <a:bodyPr anchor="ctr">
            <a:normAutofit/>
          </a:bodyPr>
          <a:lstStyle/>
          <a:p>
            <a:endParaRPr lang="da-DK" altLang="da-DK" sz="2400">
              <a:solidFill>
                <a:schemeClr val="bg1"/>
              </a:solidFill>
            </a:endParaRPr>
          </a:p>
          <a:p>
            <a:r>
              <a:rPr lang="da-DK" altLang="da-DK" sz="2400">
                <a:solidFill>
                  <a:schemeClr val="bg1"/>
                </a:solidFill>
              </a:rPr>
              <a:t>”Når jeg kommer hjem fra skole spørger de altid ”Hvordan var skolen?” Og svarer man jo bare fint” (dreng, 7.kl )</a:t>
            </a:r>
          </a:p>
        </p:txBody>
      </p:sp>
    </p:spTree>
    <p:extLst>
      <p:ext uri="{BB962C8B-B14F-4D97-AF65-F5344CB8AC3E}">
        <p14:creationId xmlns:p14="http://schemas.microsoft.com/office/powerpoint/2010/main" val="3075760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el 1">
            <a:extLst>
              <a:ext uri="{FF2B5EF4-FFF2-40B4-BE49-F238E27FC236}">
                <a16:creationId xmlns:a16="http://schemas.microsoft.com/office/drawing/2014/main" id="{9475C75A-6282-4DE7-993E-2430DA621BFE}"/>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defRPr/>
            </a:pPr>
            <a:r>
              <a:rPr lang="da-DK" altLang="da-DK" sz="3200"/>
              <a:t>Man taler ofte om ret neutrale ting…….</a:t>
            </a:r>
          </a:p>
        </p:txBody>
      </p:sp>
      <p:sp>
        <p:nvSpPr>
          <p:cNvPr id="89091" name="Pladsholder til indhold 2">
            <a:extLst>
              <a:ext uri="{FF2B5EF4-FFF2-40B4-BE49-F238E27FC236}">
                <a16:creationId xmlns:a16="http://schemas.microsoft.com/office/drawing/2014/main" id="{DE9188A6-4364-429E-99BC-EA8233FB8232}"/>
              </a:ext>
            </a:extLst>
          </p:cNvPr>
          <p:cNvSpPr>
            <a:spLocks noGrp="1" noChangeArrowheads="1"/>
          </p:cNvSpPr>
          <p:nvPr>
            <p:ph idx="1"/>
          </p:nvPr>
        </p:nvSpPr>
        <p:spPr>
          <a:xfrm>
            <a:off x="6049182" y="802638"/>
            <a:ext cx="5408696" cy="5252722"/>
          </a:xfrm>
        </p:spPr>
        <p:txBody>
          <a:bodyPr anchor="ctr">
            <a:normAutofit/>
          </a:bodyPr>
          <a:lstStyle/>
          <a:p>
            <a:endParaRPr lang="da-DK" altLang="da-DK" sz="2400">
              <a:solidFill>
                <a:schemeClr val="bg1"/>
              </a:solidFill>
            </a:endParaRPr>
          </a:p>
          <a:p>
            <a:r>
              <a:rPr lang="da-DK" altLang="da-DK" sz="2400">
                <a:solidFill>
                  <a:schemeClr val="bg1"/>
                </a:solidFill>
              </a:rPr>
              <a:t>”Jeg snakker om skole og sådan mere neutrale emner med mine forældre, mens sådan noget som Instagram og FB – det ordnet jeg med mine veninder – det ved mine forældre intet om…” (Pige, 7.kl)</a:t>
            </a:r>
          </a:p>
        </p:txBody>
      </p:sp>
    </p:spTree>
    <p:extLst>
      <p:ext uri="{BB962C8B-B14F-4D97-AF65-F5344CB8AC3E}">
        <p14:creationId xmlns:p14="http://schemas.microsoft.com/office/powerpoint/2010/main" val="2203767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Titel 1">
            <a:extLst>
              <a:ext uri="{FF2B5EF4-FFF2-40B4-BE49-F238E27FC236}">
                <a16:creationId xmlns:a16="http://schemas.microsoft.com/office/drawing/2014/main" id="{310B77F4-AC27-4089-BEA1-390A362CDBF2}"/>
              </a:ext>
            </a:extLst>
          </p:cNvPr>
          <p:cNvSpPr>
            <a:spLocks noGrp="1" noChangeArrowheads="1"/>
          </p:cNvSpPr>
          <p:nvPr>
            <p:ph type="title"/>
          </p:nvPr>
        </p:nvSpPr>
        <p:spPr>
          <a:xfrm>
            <a:off x="943277" y="712269"/>
            <a:ext cx="3370998" cy="5502264"/>
          </a:xfrm>
        </p:spPr>
        <p:txBody>
          <a:bodyPr>
            <a:normAutofit/>
          </a:bodyPr>
          <a:lstStyle/>
          <a:p>
            <a:pPr eaLnBrk="1" hangingPunct="1"/>
            <a:r>
              <a:rPr lang="da-DK" altLang="da-DK">
                <a:solidFill>
                  <a:srgbClr val="FFFFFF"/>
                </a:solidFill>
              </a:rPr>
              <a:t>Har du nogle ”gode” voksne du kan snakke med?</a:t>
            </a:r>
          </a:p>
        </p:txBody>
      </p:sp>
      <p:cxnSp>
        <p:nvCxnSpPr>
          <p:cNvPr id="73" name="Straight Connector 7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6553D134-9C83-4F01-96A6-424EE60E6FD3}"/>
              </a:ext>
            </a:extLst>
          </p:cNvPr>
          <p:cNvGraphicFramePr>
            <a:graphicFrameLocks noGrp="1"/>
          </p:cNvGraphicFramePr>
          <p:nvPr>
            <p:ph idx="1"/>
            <p:extLst>
              <p:ext uri="{D42A27DB-BD31-4B8C-83A1-F6EECF244321}">
                <p14:modId xmlns:p14="http://schemas.microsoft.com/office/powerpoint/2010/main" val="755212068"/>
              </p:ext>
            </p:extLst>
          </p:nvPr>
        </p:nvGraphicFramePr>
        <p:xfrm>
          <a:off x="5422914" y="642938"/>
          <a:ext cx="5983261" cy="5572127"/>
        </p:xfrm>
        <a:graphic>
          <a:graphicData uri="http://schemas.openxmlformats.org/drawingml/2006/table">
            <a:tbl>
              <a:tblPr firstRow="1" bandRow="1">
                <a:tableStyleId>{8799B23B-EC83-4686-B30A-512413B5E67A}</a:tableStyleId>
              </a:tblPr>
              <a:tblGrid>
                <a:gridCol w="3628943">
                  <a:extLst>
                    <a:ext uri="{9D8B030D-6E8A-4147-A177-3AD203B41FA5}">
                      <a16:colId xmlns:a16="http://schemas.microsoft.com/office/drawing/2014/main" val="1318939151"/>
                    </a:ext>
                  </a:extLst>
                </a:gridCol>
                <a:gridCol w="2354318">
                  <a:extLst>
                    <a:ext uri="{9D8B030D-6E8A-4147-A177-3AD203B41FA5}">
                      <a16:colId xmlns:a16="http://schemas.microsoft.com/office/drawing/2014/main" val="201189574"/>
                    </a:ext>
                  </a:extLst>
                </a:gridCol>
              </a:tblGrid>
              <a:tr h="590008">
                <a:tc>
                  <a:txBody>
                    <a:bodyPr/>
                    <a:lstStyle/>
                    <a:p>
                      <a:endParaRPr lang="da-DK" sz="2900"/>
                    </a:p>
                  </a:txBody>
                  <a:tcPr marL="92968" marR="92968" marT="54646" marB="54646"/>
                </a:tc>
                <a:tc>
                  <a:txBody>
                    <a:bodyPr/>
                    <a:lstStyle/>
                    <a:p>
                      <a:pPr algn="ctr"/>
                      <a:r>
                        <a:rPr lang="da-DK" sz="2900"/>
                        <a:t>PCT</a:t>
                      </a:r>
                    </a:p>
                  </a:txBody>
                  <a:tcPr marL="92968" marR="92968" marT="54646" marB="54646"/>
                </a:tc>
                <a:extLst>
                  <a:ext uri="{0D108BD9-81ED-4DB2-BD59-A6C34878D82A}">
                    <a16:rowId xmlns:a16="http://schemas.microsoft.com/office/drawing/2014/main" val="2354248269"/>
                  </a:ext>
                </a:extLst>
              </a:tr>
              <a:tr h="590008">
                <a:tc>
                  <a:txBody>
                    <a:bodyPr/>
                    <a:lstStyle/>
                    <a:p>
                      <a:r>
                        <a:rPr lang="da-DK" sz="2900"/>
                        <a:t>Ja</a:t>
                      </a:r>
                    </a:p>
                  </a:txBody>
                  <a:tcPr marL="92968" marR="92968" marT="54646" marB="54646"/>
                </a:tc>
                <a:tc>
                  <a:txBody>
                    <a:bodyPr/>
                    <a:lstStyle/>
                    <a:p>
                      <a:pPr algn="ctr"/>
                      <a:r>
                        <a:rPr lang="da-DK" sz="2900"/>
                        <a:t>34,1 (27-43)</a:t>
                      </a:r>
                    </a:p>
                  </a:txBody>
                  <a:tcPr marL="92968" marR="92968" marT="54646" marB="54646"/>
                </a:tc>
                <a:extLst>
                  <a:ext uri="{0D108BD9-81ED-4DB2-BD59-A6C34878D82A}">
                    <a16:rowId xmlns:a16="http://schemas.microsoft.com/office/drawing/2014/main" val="2651414840"/>
                  </a:ext>
                </a:extLst>
              </a:tr>
              <a:tr h="1027023">
                <a:tc>
                  <a:txBody>
                    <a:bodyPr/>
                    <a:lstStyle/>
                    <a:p>
                      <a:r>
                        <a:rPr lang="da-DK" sz="2900"/>
                        <a:t>Ja, men jeg har ikke behov for det</a:t>
                      </a:r>
                    </a:p>
                  </a:txBody>
                  <a:tcPr marL="92968" marR="92968" marT="54646" marB="54646"/>
                </a:tc>
                <a:tc>
                  <a:txBody>
                    <a:bodyPr/>
                    <a:lstStyle/>
                    <a:p>
                      <a:pPr algn="ctr"/>
                      <a:r>
                        <a:rPr lang="da-DK" sz="2900"/>
                        <a:t>40,7</a:t>
                      </a:r>
                    </a:p>
                  </a:txBody>
                  <a:tcPr marL="92968" marR="92968" marT="54646" marB="54646"/>
                </a:tc>
                <a:extLst>
                  <a:ext uri="{0D108BD9-81ED-4DB2-BD59-A6C34878D82A}">
                    <a16:rowId xmlns:a16="http://schemas.microsoft.com/office/drawing/2014/main" val="2207693931"/>
                  </a:ext>
                </a:extLst>
              </a:tr>
              <a:tr h="1464037">
                <a:tc>
                  <a:txBody>
                    <a:bodyPr/>
                    <a:lstStyle/>
                    <a:p>
                      <a:r>
                        <a:rPr lang="da-DK" sz="2900"/>
                        <a:t>Nej, men jeg oplever heller ikke noget behov</a:t>
                      </a:r>
                    </a:p>
                  </a:txBody>
                  <a:tcPr marL="92968" marR="92968" marT="54646" marB="54646"/>
                </a:tc>
                <a:tc>
                  <a:txBody>
                    <a:bodyPr/>
                    <a:lstStyle/>
                    <a:p>
                      <a:pPr algn="ctr"/>
                      <a:r>
                        <a:rPr lang="da-DK" sz="2900"/>
                        <a:t>20,9</a:t>
                      </a:r>
                    </a:p>
                  </a:txBody>
                  <a:tcPr marL="92968" marR="92968" marT="54646" marB="54646"/>
                </a:tc>
                <a:extLst>
                  <a:ext uri="{0D108BD9-81ED-4DB2-BD59-A6C34878D82A}">
                    <a16:rowId xmlns:a16="http://schemas.microsoft.com/office/drawing/2014/main" val="2212905822"/>
                  </a:ext>
                </a:extLst>
              </a:tr>
              <a:tr h="1901051">
                <a:tc>
                  <a:txBody>
                    <a:bodyPr/>
                    <a:lstStyle/>
                    <a:p>
                      <a:r>
                        <a:rPr lang="da-DK" sz="2900"/>
                        <a:t>Nej, men jeg kunn</a:t>
                      </a:r>
                      <a:r>
                        <a:rPr lang="da-DK" sz="2900" baseline="0"/>
                        <a:t>e godt tænke mig at have sådanne voksne i mit liv</a:t>
                      </a:r>
                      <a:endParaRPr lang="da-DK" sz="2900"/>
                    </a:p>
                  </a:txBody>
                  <a:tcPr marL="92968" marR="92968" marT="54646" marB="54646"/>
                </a:tc>
                <a:tc>
                  <a:txBody>
                    <a:bodyPr/>
                    <a:lstStyle/>
                    <a:p>
                      <a:pPr algn="ctr"/>
                      <a:r>
                        <a:rPr lang="da-DK" sz="2900"/>
                        <a:t>4,3</a:t>
                      </a:r>
                    </a:p>
                  </a:txBody>
                  <a:tcPr marL="92968" marR="92968" marT="54646" marB="54646"/>
                </a:tc>
                <a:extLst>
                  <a:ext uri="{0D108BD9-81ED-4DB2-BD59-A6C34878D82A}">
                    <a16:rowId xmlns:a16="http://schemas.microsoft.com/office/drawing/2014/main" val="832417419"/>
                  </a:ext>
                </a:extLst>
              </a:tr>
            </a:tbl>
          </a:graphicData>
        </a:graphic>
      </p:graphicFrame>
    </p:spTree>
    <p:extLst>
      <p:ext uri="{BB962C8B-B14F-4D97-AF65-F5344CB8AC3E}">
        <p14:creationId xmlns:p14="http://schemas.microsoft.com/office/powerpoint/2010/main" val="1386619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el 1">
            <a:extLst>
              <a:ext uri="{FF2B5EF4-FFF2-40B4-BE49-F238E27FC236}">
                <a16:creationId xmlns:a16="http://schemas.microsoft.com/office/drawing/2014/main" id="{A7B13E8F-15CF-43BE-AC5E-0331BAE91AC9}"/>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rtlCol="0">
            <a:normAutofit/>
          </a:bodyPr>
          <a:lstStyle/>
          <a:p>
            <a:pPr algn="ctr" defTabSz="457203">
              <a:defRPr/>
            </a:pPr>
            <a:r>
              <a:rPr lang="da-DK" altLang="da-DK" sz="3000"/>
              <a:t>Den gode sekundære metaintentionelle voksne!</a:t>
            </a:r>
          </a:p>
        </p:txBody>
      </p:sp>
      <p:sp>
        <p:nvSpPr>
          <p:cNvPr id="47107" name="Pladsholder til indhold 2">
            <a:extLst>
              <a:ext uri="{FF2B5EF4-FFF2-40B4-BE49-F238E27FC236}">
                <a16:creationId xmlns:a16="http://schemas.microsoft.com/office/drawing/2014/main" id="{DA4B395F-21C8-4046-ACD1-0BDBF60097C1}"/>
              </a:ext>
            </a:extLst>
          </p:cNvPr>
          <p:cNvSpPr>
            <a:spLocks noGrp="1"/>
          </p:cNvSpPr>
          <p:nvPr>
            <p:ph idx="1"/>
          </p:nvPr>
        </p:nvSpPr>
        <p:spPr>
          <a:xfrm>
            <a:off x="6049182" y="802638"/>
            <a:ext cx="5408696" cy="5252722"/>
          </a:xfrm>
        </p:spPr>
        <p:txBody>
          <a:bodyPr rtlCol="0" anchor="ctr">
            <a:normAutofit/>
          </a:bodyPr>
          <a:lstStyle/>
          <a:p>
            <a:pPr marL="342903" indent="-342903" defTabSz="457203">
              <a:buFont typeface="Wingdings 3" charset="2"/>
              <a:buChar char=""/>
              <a:defRPr/>
            </a:pPr>
            <a:r>
              <a:rPr lang="da-DK" altLang="da-DK" sz="2400">
                <a:solidFill>
                  <a:schemeClr val="bg1"/>
                </a:solidFill>
              </a:rPr>
              <a:t>”…Det at have en person der lytter, forstår og respekterer en, kan betyde en hel del. En voksen man stoler 100 pct. på er som en slags skraldespand til bekymringer og ting der er svære at få sagt…”(pige 8.kl)</a:t>
            </a:r>
          </a:p>
        </p:txBody>
      </p:sp>
    </p:spTree>
    <p:extLst>
      <p:ext uri="{BB962C8B-B14F-4D97-AF65-F5344CB8AC3E}">
        <p14:creationId xmlns:p14="http://schemas.microsoft.com/office/powerpoint/2010/main" val="3556417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6D349DB8-C87E-4871-B400-D9F24AD0ECB0}"/>
              </a:ext>
            </a:extLst>
          </p:cNvPr>
          <p:cNvSpPr>
            <a:spLocks noGrp="1"/>
          </p:cNvSpPr>
          <p:nvPr>
            <p:ph type="title"/>
          </p:nvPr>
        </p:nvSpPr>
        <p:spPr>
          <a:xfrm>
            <a:off x="2389052" y="927458"/>
            <a:ext cx="6345306" cy="709995"/>
          </a:xfrm>
        </p:spPr>
        <p:txBody>
          <a:bodyPr rtlCol="0">
            <a:noAutofit/>
          </a:bodyPr>
          <a:lstStyle/>
          <a:p>
            <a:pPr algn="ctr" defTabSz="457203">
              <a:defRPr/>
            </a:pPr>
            <a:r>
              <a:rPr lang="da-DK" altLang="da-DK" sz="3600"/>
              <a:t>Hvem er de ”gode” voksne???</a:t>
            </a:r>
          </a:p>
        </p:txBody>
      </p:sp>
      <p:graphicFrame>
        <p:nvGraphicFramePr>
          <p:cNvPr id="5" name="Pladsholder til indhold 4">
            <a:extLst>
              <a:ext uri="{FF2B5EF4-FFF2-40B4-BE49-F238E27FC236}">
                <a16:creationId xmlns:a16="http://schemas.microsoft.com/office/drawing/2014/main" id="{B7A8C294-C431-436C-B23D-A8788E639E16}"/>
              </a:ext>
            </a:extLst>
          </p:cNvPr>
          <p:cNvGraphicFramePr>
            <a:graphicFrameLocks noGrp="1"/>
          </p:cNvGraphicFramePr>
          <p:nvPr>
            <p:ph idx="1"/>
          </p:nvPr>
        </p:nvGraphicFramePr>
        <p:xfrm>
          <a:off x="2066458" y="2579312"/>
          <a:ext cx="7621280" cy="4065549"/>
        </p:xfrm>
        <a:graphic>
          <a:graphicData uri="http://schemas.openxmlformats.org/drawingml/2006/table">
            <a:tbl>
              <a:tblPr firstRow="1" bandRow="1">
                <a:tableStyleId>{5C22544A-7EE6-4342-B048-85BDC9FD1C3A}</a:tableStyleId>
              </a:tblPr>
              <a:tblGrid>
                <a:gridCol w="3810640">
                  <a:extLst>
                    <a:ext uri="{9D8B030D-6E8A-4147-A177-3AD203B41FA5}">
                      <a16:colId xmlns:a16="http://schemas.microsoft.com/office/drawing/2014/main" val="1023203014"/>
                    </a:ext>
                  </a:extLst>
                </a:gridCol>
                <a:gridCol w="3810640">
                  <a:extLst>
                    <a:ext uri="{9D8B030D-6E8A-4147-A177-3AD203B41FA5}">
                      <a16:colId xmlns:a16="http://schemas.microsoft.com/office/drawing/2014/main" val="1079728974"/>
                    </a:ext>
                  </a:extLst>
                </a:gridCol>
              </a:tblGrid>
              <a:tr h="470097">
                <a:tc>
                  <a:txBody>
                    <a:bodyPr/>
                    <a:lstStyle/>
                    <a:p>
                      <a:r>
                        <a:rPr lang="da-DK" sz="2500" dirty="0"/>
                        <a:t>Hvilke voksne?</a:t>
                      </a:r>
                    </a:p>
                  </a:txBody>
                  <a:tcPr marL="82953" marR="82953" marT="41487" marB="41487"/>
                </a:tc>
                <a:tc>
                  <a:txBody>
                    <a:bodyPr/>
                    <a:lstStyle/>
                    <a:p>
                      <a:pPr algn="ctr"/>
                      <a:r>
                        <a:rPr lang="da-DK" sz="2500" dirty="0"/>
                        <a:t> pct.</a:t>
                      </a:r>
                    </a:p>
                  </a:txBody>
                  <a:tcPr marL="82953" marR="82953" marT="41487" marB="41487"/>
                </a:tc>
                <a:extLst>
                  <a:ext uri="{0D108BD9-81ED-4DB2-BD59-A6C34878D82A}">
                    <a16:rowId xmlns:a16="http://schemas.microsoft.com/office/drawing/2014/main" val="4176287166"/>
                  </a:ext>
                </a:extLst>
              </a:tr>
              <a:tr h="470199">
                <a:tc>
                  <a:txBody>
                    <a:bodyPr/>
                    <a:lstStyle/>
                    <a:p>
                      <a:r>
                        <a:rPr lang="da-DK" sz="2500" dirty="0"/>
                        <a:t>Bedsteforældre</a:t>
                      </a:r>
                    </a:p>
                  </a:txBody>
                  <a:tcPr marL="82953" marR="82953" marT="41487" marB="41487"/>
                </a:tc>
                <a:tc>
                  <a:txBody>
                    <a:bodyPr/>
                    <a:lstStyle/>
                    <a:p>
                      <a:pPr algn="ctr"/>
                      <a:r>
                        <a:rPr lang="da-DK" sz="2500" dirty="0"/>
                        <a:t>45,0</a:t>
                      </a:r>
                    </a:p>
                  </a:txBody>
                  <a:tcPr marL="82953" marR="82953" marT="41487" marB="41487"/>
                </a:tc>
                <a:extLst>
                  <a:ext uri="{0D108BD9-81ED-4DB2-BD59-A6C34878D82A}">
                    <a16:rowId xmlns:a16="http://schemas.microsoft.com/office/drawing/2014/main" val="3827136537"/>
                  </a:ext>
                </a:extLst>
              </a:tr>
              <a:tr h="470199">
                <a:tc>
                  <a:txBody>
                    <a:bodyPr/>
                    <a:lstStyle/>
                    <a:p>
                      <a:r>
                        <a:rPr lang="da-DK" sz="2500" dirty="0"/>
                        <a:t>Ældre søskende</a:t>
                      </a:r>
                    </a:p>
                  </a:txBody>
                  <a:tcPr marL="82953" marR="82953" marT="41487" marB="41487"/>
                </a:tc>
                <a:tc>
                  <a:txBody>
                    <a:bodyPr/>
                    <a:lstStyle/>
                    <a:p>
                      <a:pPr algn="ctr"/>
                      <a:r>
                        <a:rPr lang="da-DK" sz="2500" dirty="0"/>
                        <a:t>36,0</a:t>
                      </a:r>
                    </a:p>
                  </a:txBody>
                  <a:tcPr marL="82953" marR="82953" marT="41487" marB="41487"/>
                </a:tc>
                <a:extLst>
                  <a:ext uri="{0D108BD9-81ED-4DB2-BD59-A6C34878D82A}">
                    <a16:rowId xmlns:a16="http://schemas.microsoft.com/office/drawing/2014/main" val="821205400"/>
                  </a:ext>
                </a:extLst>
              </a:tr>
              <a:tr h="470199">
                <a:tc>
                  <a:txBody>
                    <a:bodyPr/>
                    <a:lstStyle/>
                    <a:p>
                      <a:r>
                        <a:rPr lang="da-DK" sz="2500" dirty="0"/>
                        <a:t>Lærere</a:t>
                      </a:r>
                    </a:p>
                  </a:txBody>
                  <a:tcPr marL="82953" marR="82953" marT="41487" marB="41487"/>
                </a:tc>
                <a:tc>
                  <a:txBody>
                    <a:bodyPr/>
                    <a:lstStyle/>
                    <a:p>
                      <a:pPr algn="ctr"/>
                      <a:r>
                        <a:rPr lang="da-DK" sz="2500" dirty="0"/>
                        <a:t>27,2</a:t>
                      </a:r>
                    </a:p>
                  </a:txBody>
                  <a:tcPr marL="82953" marR="82953" marT="41487" marB="41487"/>
                </a:tc>
                <a:extLst>
                  <a:ext uri="{0D108BD9-81ED-4DB2-BD59-A6C34878D82A}">
                    <a16:rowId xmlns:a16="http://schemas.microsoft.com/office/drawing/2014/main" val="130590222"/>
                  </a:ext>
                </a:extLst>
              </a:tr>
              <a:tr h="470199">
                <a:tc>
                  <a:txBody>
                    <a:bodyPr/>
                    <a:lstStyle/>
                    <a:p>
                      <a:r>
                        <a:rPr lang="da-DK" sz="2500" dirty="0"/>
                        <a:t>”Andre”</a:t>
                      </a:r>
                    </a:p>
                  </a:txBody>
                  <a:tcPr marL="82953" marR="82953" marT="41487" marB="41487"/>
                </a:tc>
                <a:tc>
                  <a:txBody>
                    <a:bodyPr/>
                    <a:lstStyle/>
                    <a:p>
                      <a:pPr algn="ctr"/>
                      <a:r>
                        <a:rPr lang="da-DK" sz="2500" dirty="0"/>
                        <a:t>25,9</a:t>
                      </a:r>
                    </a:p>
                  </a:txBody>
                  <a:tcPr marL="82953" marR="82953" marT="41487" marB="41487"/>
                </a:tc>
                <a:extLst>
                  <a:ext uri="{0D108BD9-81ED-4DB2-BD59-A6C34878D82A}">
                    <a16:rowId xmlns:a16="http://schemas.microsoft.com/office/drawing/2014/main" val="3023524446"/>
                  </a:ext>
                </a:extLst>
              </a:tr>
              <a:tr h="1244457">
                <a:tc>
                  <a:txBody>
                    <a:bodyPr/>
                    <a:lstStyle/>
                    <a:p>
                      <a:r>
                        <a:rPr lang="da-DK" sz="2500" dirty="0"/>
                        <a:t>Trænere, klubmedarbejdere m.v. </a:t>
                      </a:r>
                    </a:p>
                  </a:txBody>
                  <a:tcPr marL="82953" marR="82953" marT="41487" marB="41487"/>
                </a:tc>
                <a:tc>
                  <a:txBody>
                    <a:bodyPr/>
                    <a:lstStyle/>
                    <a:p>
                      <a:pPr algn="ctr"/>
                      <a:r>
                        <a:rPr lang="da-DK" sz="2500" dirty="0"/>
                        <a:t>17,9</a:t>
                      </a:r>
                    </a:p>
                  </a:txBody>
                  <a:tcPr marL="82953" marR="82953" marT="41487" marB="41487"/>
                </a:tc>
                <a:extLst>
                  <a:ext uri="{0D108BD9-81ED-4DB2-BD59-A6C34878D82A}">
                    <a16:rowId xmlns:a16="http://schemas.microsoft.com/office/drawing/2014/main" val="1713804300"/>
                  </a:ext>
                </a:extLst>
              </a:tr>
              <a:tr h="470199">
                <a:tc>
                  <a:txBody>
                    <a:bodyPr/>
                    <a:lstStyle/>
                    <a:p>
                      <a:r>
                        <a:rPr lang="da-DK" sz="2500" dirty="0"/>
                        <a:t>Venners forældre</a:t>
                      </a:r>
                    </a:p>
                  </a:txBody>
                  <a:tcPr marL="82953" marR="82953" marT="41487" marB="41487"/>
                </a:tc>
                <a:tc>
                  <a:txBody>
                    <a:bodyPr/>
                    <a:lstStyle/>
                    <a:p>
                      <a:pPr algn="ctr"/>
                      <a:r>
                        <a:rPr lang="da-DK" sz="2500" dirty="0"/>
                        <a:t>16,8</a:t>
                      </a:r>
                    </a:p>
                  </a:txBody>
                  <a:tcPr marL="82953" marR="82953" marT="41487" marB="41487"/>
                </a:tc>
                <a:extLst>
                  <a:ext uri="{0D108BD9-81ED-4DB2-BD59-A6C34878D82A}">
                    <a16:rowId xmlns:a16="http://schemas.microsoft.com/office/drawing/2014/main" val="1723582657"/>
                  </a:ext>
                </a:extLst>
              </a:tr>
            </a:tbl>
          </a:graphicData>
        </a:graphic>
      </p:graphicFrame>
      <p:sp>
        <p:nvSpPr>
          <p:cNvPr id="50205" name="Pladsholder til sidefod 3">
            <a:extLst>
              <a:ext uri="{FF2B5EF4-FFF2-40B4-BE49-F238E27FC236}">
                <a16:creationId xmlns:a16="http://schemas.microsoft.com/office/drawing/2014/main" id="{21F82EAD-F1A8-4F01-AF79-20A0AE2EB0A2}"/>
              </a:ext>
            </a:extLst>
          </p:cNvPr>
          <p:cNvSpPr>
            <a:spLocks noGrp="1"/>
          </p:cNvSpPr>
          <p:nvPr>
            <p:ph type="ftr" sz="quarter" idx="11"/>
          </p:nvPr>
        </p:nvSpPr>
        <p:spPr bwMode="auto">
          <a:xfrm rot="5400000">
            <a:off x="7757215" y="3262663"/>
            <a:ext cx="3859605" cy="2289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defRPr/>
            </a:pPr>
            <a:r>
              <a:rPr lang="en-US" altLang="da-DK"/>
              <a:t>Center for Ungdomstudier (CUR)</a:t>
            </a:r>
          </a:p>
        </p:txBody>
      </p:sp>
    </p:spTree>
    <p:extLst>
      <p:ext uri="{BB962C8B-B14F-4D97-AF65-F5344CB8AC3E}">
        <p14:creationId xmlns:p14="http://schemas.microsoft.com/office/powerpoint/2010/main" val="1094612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4F74D28C-3268-4E35-8EE1-D92CB4A85A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8D44E42-C462-4105-BC86-FE75B4E3C4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237" name="Picture 5">
            <a:extLst>
              <a:ext uri="{FF2B5EF4-FFF2-40B4-BE49-F238E27FC236}">
                <a16:creationId xmlns:a16="http://schemas.microsoft.com/office/drawing/2014/main" id="{4D656ED7-745F-4652-9F8B-A5E3E2CAD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75" y="1783820"/>
            <a:ext cx="4105275" cy="1824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tel 1">
            <a:extLst>
              <a:ext uri="{FF2B5EF4-FFF2-40B4-BE49-F238E27FC236}">
                <a16:creationId xmlns:a16="http://schemas.microsoft.com/office/drawing/2014/main" id="{578C01A6-739E-4D90-ABDB-62A84CE5A9CE}"/>
              </a:ext>
            </a:extLst>
          </p:cNvPr>
          <p:cNvSpPr>
            <a:spLocks noGrp="1"/>
          </p:cNvSpPr>
          <p:nvPr>
            <p:ph type="title"/>
          </p:nvPr>
        </p:nvSpPr>
        <p:spPr>
          <a:xfrm>
            <a:off x="801099" y="1396289"/>
            <a:ext cx="4906281" cy="1325563"/>
          </a:xfrm>
        </p:spPr>
        <p:txBody>
          <a:bodyPr rtlCol="0">
            <a:normAutofit/>
          </a:bodyPr>
          <a:lstStyle/>
          <a:p>
            <a:pPr defTabSz="912819">
              <a:defRPr/>
            </a:pPr>
            <a:r>
              <a:rPr lang="da-DK" altLang="da-DK" sz="2800"/>
              <a:t>Hvilke egenskaber efterspørger de hos ”voksne”?</a:t>
            </a:r>
          </a:p>
        </p:txBody>
      </p:sp>
      <p:sp>
        <p:nvSpPr>
          <p:cNvPr id="64515" name="Pladsholder til indhold 2">
            <a:extLst>
              <a:ext uri="{FF2B5EF4-FFF2-40B4-BE49-F238E27FC236}">
                <a16:creationId xmlns:a16="http://schemas.microsoft.com/office/drawing/2014/main" id="{7160E4C0-090D-4F8B-B6AD-ACD128D48E42}"/>
              </a:ext>
            </a:extLst>
          </p:cNvPr>
          <p:cNvSpPr>
            <a:spLocks noGrp="1"/>
          </p:cNvSpPr>
          <p:nvPr>
            <p:ph idx="1"/>
          </p:nvPr>
        </p:nvSpPr>
        <p:spPr>
          <a:xfrm>
            <a:off x="805543" y="2871982"/>
            <a:ext cx="5006336" cy="3181684"/>
          </a:xfrm>
        </p:spPr>
        <p:txBody>
          <a:bodyPr rtlCol="0" anchor="t">
            <a:normAutofit/>
          </a:bodyPr>
          <a:lstStyle/>
          <a:p>
            <a:pPr marL="342908" indent="-342908" defTabSz="457210">
              <a:buClr>
                <a:schemeClr val="bg2">
                  <a:lumMod val="40000"/>
                  <a:lumOff val="60000"/>
                </a:schemeClr>
              </a:buClr>
              <a:buFont typeface="Wingdings 3" charset="2"/>
              <a:buChar char=""/>
              <a:defRPr/>
            </a:pPr>
            <a:r>
              <a:rPr lang="da-DK" altLang="da-DK" sz="1800"/>
              <a:t>Nysgerrige voksne – som stiller spørgsmål i bevidstheden om at unge godt kan sige nej!</a:t>
            </a:r>
          </a:p>
          <a:p>
            <a:pPr marL="342908" indent="-342908" defTabSz="457210">
              <a:buClr>
                <a:schemeClr val="bg2">
                  <a:lumMod val="40000"/>
                  <a:lumOff val="60000"/>
                </a:schemeClr>
              </a:buClr>
              <a:buFont typeface="Wingdings 3" charset="2"/>
              <a:buChar char=""/>
              <a:defRPr/>
            </a:pPr>
            <a:r>
              <a:rPr lang="da-DK" altLang="da-DK" sz="1800"/>
              <a:t>Fagligt dygtige voksne som man kan lære noget af!</a:t>
            </a:r>
          </a:p>
          <a:p>
            <a:pPr marL="342908" indent="-342908" defTabSz="457210">
              <a:buClr>
                <a:schemeClr val="bg2">
                  <a:lumMod val="40000"/>
                  <a:lumOff val="60000"/>
                </a:schemeClr>
              </a:buClr>
              <a:buFont typeface="Wingdings 3" charset="2"/>
              <a:buChar char=""/>
              <a:defRPr/>
            </a:pPr>
            <a:r>
              <a:rPr lang="da-DK" altLang="da-DK" sz="1800"/>
              <a:t>Voksne som de har historie med….og specielt for drenge/mænd gør det sig gældende at samtalen er knyttet til konkrete aktiviteter! </a:t>
            </a:r>
          </a:p>
          <a:p>
            <a:pPr marL="342908" indent="-342908" defTabSz="457210">
              <a:buClr>
                <a:schemeClr val="bg2">
                  <a:lumMod val="40000"/>
                  <a:lumOff val="60000"/>
                </a:schemeClr>
              </a:buClr>
              <a:buFont typeface="Wingdings 3" charset="2"/>
              <a:buChar char=""/>
              <a:defRPr/>
            </a:pPr>
            <a:r>
              <a:rPr lang="da-DK" altLang="da-DK" sz="1800"/>
              <a:t>Voksne der udfordrer og giver ansvar – efter at de har vist hvordan opgaven også kan udføres!</a:t>
            </a:r>
          </a:p>
          <a:p>
            <a:pPr marL="342908" indent="-342908" defTabSz="457210">
              <a:buClr>
                <a:schemeClr val="bg2">
                  <a:lumMod val="40000"/>
                  <a:lumOff val="60000"/>
                </a:schemeClr>
              </a:buClr>
              <a:buFont typeface="Wingdings 3" charset="2"/>
              <a:buChar char=""/>
              <a:defRPr/>
            </a:pPr>
            <a:endParaRPr lang="da-DK" altLang="da-DK" sz="1800"/>
          </a:p>
          <a:p>
            <a:pPr marL="342908" indent="-342908" defTabSz="457210">
              <a:buClr>
                <a:schemeClr val="bg2">
                  <a:lumMod val="40000"/>
                  <a:lumOff val="60000"/>
                </a:schemeClr>
              </a:buClr>
              <a:buFont typeface="Wingdings 3" charset="2"/>
              <a:buChar char=""/>
              <a:defRPr/>
            </a:pPr>
            <a:endParaRPr lang="da-DK" altLang="da-DK" sz="1800"/>
          </a:p>
          <a:p>
            <a:pPr marL="342908" indent="-342908" defTabSz="457210">
              <a:buClr>
                <a:schemeClr val="bg2">
                  <a:lumMod val="40000"/>
                  <a:lumOff val="60000"/>
                </a:schemeClr>
              </a:buClr>
              <a:buFont typeface="Wingdings 3" charset="2"/>
              <a:buChar char=""/>
              <a:defRPr/>
            </a:pPr>
            <a:endParaRPr lang="da-DK" altLang="da-DK" sz="1800"/>
          </a:p>
        </p:txBody>
      </p:sp>
      <p:sp>
        <p:nvSpPr>
          <p:cNvPr id="95236" name="Pladsholder til sidefod 2">
            <a:extLst>
              <a:ext uri="{FF2B5EF4-FFF2-40B4-BE49-F238E27FC236}">
                <a16:creationId xmlns:a16="http://schemas.microsoft.com/office/drawing/2014/main" id="{EBC3EFB4-B2F0-4ACB-9B01-D7309A9EC195}"/>
              </a:ext>
            </a:extLst>
          </p:cNvPr>
          <p:cNvSpPr>
            <a:spLocks noGrp="1"/>
          </p:cNvSpPr>
          <p:nvPr>
            <p:ph type="ftr" sz="quarter" idx="11"/>
          </p:nvPr>
        </p:nvSpPr>
        <p:spPr bwMode="auto">
          <a:xfrm>
            <a:off x="804672" y="6199632"/>
            <a:ext cx="500633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entury Gothic" panose="020B0502020202020204" pitchFamily="34" charset="0"/>
              </a:defRPr>
            </a:lvl1pPr>
            <a:lvl2pPr marL="672565" indent="-257793">
              <a:defRPr>
                <a:solidFill>
                  <a:schemeClr val="tx1"/>
                </a:solidFill>
                <a:latin typeface="Century Gothic" panose="020B0502020202020204" pitchFamily="34" charset="0"/>
              </a:defRPr>
            </a:lvl2pPr>
            <a:lvl3pPr marL="1035490" indent="-205946">
              <a:defRPr>
                <a:solidFill>
                  <a:schemeClr val="tx1"/>
                </a:solidFill>
                <a:latin typeface="Century Gothic" panose="020B0502020202020204" pitchFamily="34" charset="0"/>
              </a:defRPr>
            </a:lvl3pPr>
            <a:lvl4pPr marL="1450262" indent="-205946">
              <a:defRPr>
                <a:solidFill>
                  <a:schemeClr val="tx1"/>
                </a:solidFill>
                <a:latin typeface="Century Gothic" panose="020B0502020202020204" pitchFamily="34" charset="0"/>
              </a:defRPr>
            </a:lvl4pPr>
            <a:lvl5pPr marL="1865034" indent="-205946">
              <a:defRPr>
                <a:solidFill>
                  <a:schemeClr val="tx1"/>
                </a:solidFill>
                <a:latin typeface="Century Gothic" panose="020B0502020202020204" pitchFamily="34" charset="0"/>
              </a:defRPr>
            </a:lvl5pPr>
            <a:lvl6pPr marL="2279805" indent="-205946" defTabSz="414772" eaLnBrk="0" fontAlgn="base" hangingPunct="0">
              <a:spcBef>
                <a:spcPct val="0"/>
              </a:spcBef>
              <a:spcAft>
                <a:spcPct val="0"/>
              </a:spcAft>
              <a:defRPr>
                <a:solidFill>
                  <a:schemeClr val="tx1"/>
                </a:solidFill>
                <a:latin typeface="Century Gothic" panose="020B0502020202020204" pitchFamily="34" charset="0"/>
              </a:defRPr>
            </a:lvl6pPr>
            <a:lvl7pPr marL="2694577" indent="-205946" defTabSz="414772" eaLnBrk="0" fontAlgn="base" hangingPunct="0">
              <a:spcBef>
                <a:spcPct val="0"/>
              </a:spcBef>
              <a:spcAft>
                <a:spcPct val="0"/>
              </a:spcAft>
              <a:defRPr>
                <a:solidFill>
                  <a:schemeClr val="tx1"/>
                </a:solidFill>
                <a:latin typeface="Century Gothic" panose="020B0502020202020204" pitchFamily="34" charset="0"/>
              </a:defRPr>
            </a:lvl7pPr>
            <a:lvl8pPr marL="3109349" indent="-205946" defTabSz="414772" eaLnBrk="0" fontAlgn="base" hangingPunct="0">
              <a:spcBef>
                <a:spcPct val="0"/>
              </a:spcBef>
              <a:spcAft>
                <a:spcPct val="0"/>
              </a:spcAft>
              <a:defRPr>
                <a:solidFill>
                  <a:schemeClr val="tx1"/>
                </a:solidFill>
                <a:latin typeface="Century Gothic" panose="020B0502020202020204" pitchFamily="34" charset="0"/>
              </a:defRPr>
            </a:lvl8pPr>
            <a:lvl9pPr marL="3524121" indent="-205946" defTabSz="414772" eaLnBrk="0" fontAlgn="base" hangingPunct="0">
              <a:spcBef>
                <a:spcPct val="0"/>
              </a:spcBef>
              <a:spcAft>
                <a:spcPct val="0"/>
              </a:spcAft>
              <a:defRPr>
                <a:solidFill>
                  <a:schemeClr val="tx1"/>
                </a:solidFill>
                <a:latin typeface="Century Gothic" panose="020B0502020202020204" pitchFamily="34" charset="0"/>
              </a:defRPr>
            </a:lvl9pPr>
          </a:lstStyle>
          <a:p>
            <a:pPr algn="l" fontAlgn="base">
              <a:spcBef>
                <a:spcPct val="0"/>
              </a:spcBef>
              <a:spcAft>
                <a:spcPts val="600"/>
              </a:spcAft>
            </a:pPr>
            <a:r>
              <a:rPr lang="en-US" altLang="da-DK" sz="1100">
                <a:solidFill>
                  <a:schemeClr val="tx1">
                    <a:alpha val="80000"/>
                  </a:schemeClr>
                </a:solidFill>
                <a:latin typeface="Times New Roman" panose="02020603050405020304" pitchFamily="18" charset="0"/>
              </a:rPr>
              <a:t>Center for Ungdomsstudier (CUR)</a:t>
            </a:r>
          </a:p>
        </p:txBody>
      </p:sp>
    </p:spTree>
    <p:extLst>
      <p:ext uri="{BB962C8B-B14F-4D97-AF65-F5344CB8AC3E}">
        <p14:creationId xmlns:p14="http://schemas.microsoft.com/office/powerpoint/2010/main" val="97200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11039A3F-B646-4267-B3B0-A5C6D6408094}"/>
              </a:ext>
            </a:extLst>
          </p:cNvPr>
          <p:cNvSpPr>
            <a:spLocks noGrp="1" noChangeArrowheads="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altLang="da-DK" sz="2600" b="1" kern="1200">
                <a:solidFill>
                  <a:srgbClr val="FFFFFF"/>
                </a:solidFill>
                <a:latin typeface="+mj-lt"/>
                <a:ea typeface="+mj-ea"/>
                <a:cs typeface="+mj-cs"/>
              </a:rPr>
              <a:t>Velkommen til...</a:t>
            </a:r>
          </a:p>
        </p:txBody>
      </p:sp>
      <p:pic>
        <p:nvPicPr>
          <p:cNvPr id="51204" name="Picture 3">
            <a:extLst>
              <a:ext uri="{FF2B5EF4-FFF2-40B4-BE49-F238E27FC236}">
                <a16:creationId xmlns:a16="http://schemas.microsoft.com/office/drawing/2014/main" id="{8734FED3-3CD9-4F82-9D50-27026829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19259"/>
            <a:ext cx="7188199" cy="48160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226" name="Titel 1">
            <a:extLst>
              <a:ext uri="{FF2B5EF4-FFF2-40B4-BE49-F238E27FC236}">
                <a16:creationId xmlns:a16="http://schemas.microsoft.com/office/drawing/2014/main" id="{354DEC7B-C20B-45DB-A997-10ABD77CE13D}"/>
              </a:ext>
            </a:extLst>
          </p:cNvPr>
          <p:cNvSpPr>
            <a:spLocks noGrp="1"/>
          </p:cNvSpPr>
          <p:nvPr>
            <p:ph type="title"/>
          </p:nvPr>
        </p:nvSpPr>
        <p:spPr>
          <a:xfrm>
            <a:off x="640079" y="2053641"/>
            <a:ext cx="3669161" cy="2760098"/>
          </a:xfrm>
        </p:spPr>
        <p:txBody>
          <a:bodyPr rtlCol="0">
            <a:normAutofit/>
          </a:bodyPr>
          <a:lstStyle/>
          <a:p>
            <a:pPr defTabSz="457203">
              <a:defRPr/>
            </a:pPr>
            <a:r>
              <a:rPr lang="da-DK" altLang="da-DK">
                <a:solidFill>
                  <a:srgbClr val="FFFFFF"/>
                </a:solidFill>
              </a:rPr>
              <a:t>Voksne der skaber rum for identifikation!</a:t>
            </a:r>
          </a:p>
        </p:txBody>
      </p:sp>
      <p:sp>
        <p:nvSpPr>
          <p:cNvPr id="91139" name="Pladsholder til indhold 2">
            <a:extLst>
              <a:ext uri="{FF2B5EF4-FFF2-40B4-BE49-F238E27FC236}">
                <a16:creationId xmlns:a16="http://schemas.microsoft.com/office/drawing/2014/main" id="{B58C2486-65A3-40C0-BC49-09CED3F193E6}"/>
              </a:ext>
            </a:extLst>
          </p:cNvPr>
          <p:cNvSpPr>
            <a:spLocks noGrp="1" noChangeArrowheads="1"/>
          </p:cNvSpPr>
          <p:nvPr>
            <p:ph idx="1"/>
          </p:nvPr>
        </p:nvSpPr>
        <p:spPr>
          <a:xfrm>
            <a:off x="6090574" y="801866"/>
            <a:ext cx="5306084" cy="5230634"/>
          </a:xfrm>
        </p:spPr>
        <p:txBody>
          <a:bodyPr anchor="ctr">
            <a:normAutofit/>
          </a:bodyPr>
          <a:lstStyle/>
          <a:p>
            <a:pPr eaLnBrk="1" hangingPunct="1">
              <a:buFont typeface="Arial" panose="020B0604020202020204" pitchFamily="34" charset="0"/>
              <a:buNone/>
            </a:pPr>
            <a:r>
              <a:rPr lang="da-DK" altLang="da-DK" sz="2400">
                <a:solidFill>
                  <a:srgbClr val="000000"/>
                </a:solidFill>
              </a:rPr>
              <a:t>”… Jeg har lyst til at snakke med dem….De åbner sig selv op over for dig, deler oplevelser ….og det gør det meget nemmere selv at fortælle…”. </a:t>
            </a:r>
            <a:br>
              <a:rPr lang="da-DK" altLang="da-DK" sz="2400">
                <a:solidFill>
                  <a:srgbClr val="000000"/>
                </a:solidFill>
              </a:rPr>
            </a:br>
            <a:r>
              <a:rPr lang="da-DK" altLang="da-DK" sz="2400">
                <a:solidFill>
                  <a:srgbClr val="000000"/>
                </a:solidFill>
              </a:rPr>
              <a:t>(Pige, 14 år)</a:t>
            </a:r>
          </a:p>
          <a:p>
            <a:pPr eaLnBrk="1" hangingPunct="1">
              <a:buFont typeface="Arial" panose="020B0604020202020204" pitchFamily="34" charset="0"/>
              <a:buNone/>
            </a:pPr>
            <a:r>
              <a:rPr lang="da-DK" altLang="da-DK" sz="2400">
                <a:solidFill>
                  <a:srgbClr val="000000"/>
                </a:solidFill>
              </a:rPr>
              <a:t>	Dybden  i en relation  modelleres af den voksne!</a:t>
            </a:r>
          </a:p>
        </p:txBody>
      </p:sp>
      <p:sp>
        <p:nvSpPr>
          <p:cNvPr id="9220" name="Pladsholder til sidefod 3">
            <a:extLst>
              <a:ext uri="{FF2B5EF4-FFF2-40B4-BE49-F238E27FC236}">
                <a16:creationId xmlns:a16="http://schemas.microsoft.com/office/drawing/2014/main" id="{297D8EB0-210C-4B29-AB75-8D8912F3F17B}"/>
              </a:ext>
            </a:extLst>
          </p:cNvPr>
          <p:cNvSpPr>
            <a:spLocks noGrp="1"/>
          </p:cNvSpPr>
          <p:nvPr>
            <p:ph type="ftr" sz="quarter" idx="11"/>
          </p:nvPr>
        </p:nvSpPr>
        <p:spPr bwMode="auto">
          <a:xfrm>
            <a:off x="5536367" y="6223702"/>
            <a:ext cx="5289562"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sz="1633">
                <a:solidFill>
                  <a:schemeClr val="tx1"/>
                </a:solidFill>
                <a:latin typeface="Times New Roman" panose="02020603050405020304" pitchFamily="18" charset="0"/>
              </a:defRPr>
            </a:lvl1pPr>
            <a:lvl2pPr marL="505506" indent="-194426">
              <a:defRPr sz="1633">
                <a:solidFill>
                  <a:schemeClr val="tx1"/>
                </a:solidFill>
                <a:latin typeface="Times New Roman" panose="02020603050405020304" pitchFamily="18" charset="0"/>
              </a:defRPr>
            </a:lvl2pPr>
            <a:lvl3pPr marL="777704" indent="-155541">
              <a:defRPr sz="1633">
                <a:solidFill>
                  <a:schemeClr val="tx1"/>
                </a:solidFill>
                <a:latin typeface="Times New Roman" panose="02020603050405020304" pitchFamily="18" charset="0"/>
              </a:defRPr>
            </a:lvl3pPr>
            <a:lvl4pPr marL="1088783" indent="-155541">
              <a:defRPr sz="1633">
                <a:solidFill>
                  <a:schemeClr val="tx1"/>
                </a:solidFill>
                <a:latin typeface="Times New Roman" panose="02020603050405020304" pitchFamily="18" charset="0"/>
              </a:defRPr>
            </a:lvl4pPr>
            <a:lvl5pPr marL="1399864" indent="-155541">
              <a:defRPr sz="1633">
                <a:solidFill>
                  <a:schemeClr val="tx1"/>
                </a:solidFill>
                <a:latin typeface="Times New Roman" panose="02020603050405020304" pitchFamily="18" charset="0"/>
              </a:defRPr>
            </a:lvl5pPr>
            <a:lvl6pPr marL="1710946" indent="-155541" eaLnBrk="0" fontAlgn="base" hangingPunct="0">
              <a:spcBef>
                <a:spcPct val="0"/>
              </a:spcBef>
              <a:spcAft>
                <a:spcPct val="0"/>
              </a:spcAft>
              <a:defRPr sz="1633">
                <a:solidFill>
                  <a:schemeClr val="tx1"/>
                </a:solidFill>
                <a:latin typeface="Times New Roman" panose="02020603050405020304" pitchFamily="18" charset="0"/>
              </a:defRPr>
            </a:lvl6pPr>
            <a:lvl7pPr marL="2022026" indent="-155541" eaLnBrk="0" fontAlgn="base" hangingPunct="0">
              <a:spcBef>
                <a:spcPct val="0"/>
              </a:spcBef>
              <a:spcAft>
                <a:spcPct val="0"/>
              </a:spcAft>
              <a:defRPr sz="1633">
                <a:solidFill>
                  <a:schemeClr val="tx1"/>
                </a:solidFill>
                <a:latin typeface="Times New Roman" panose="02020603050405020304" pitchFamily="18" charset="0"/>
              </a:defRPr>
            </a:lvl7pPr>
            <a:lvl8pPr marL="2333107" indent="-155541" eaLnBrk="0" fontAlgn="base" hangingPunct="0">
              <a:spcBef>
                <a:spcPct val="0"/>
              </a:spcBef>
              <a:spcAft>
                <a:spcPct val="0"/>
              </a:spcAft>
              <a:defRPr sz="1633">
                <a:solidFill>
                  <a:schemeClr val="tx1"/>
                </a:solidFill>
                <a:latin typeface="Times New Roman" panose="02020603050405020304" pitchFamily="18" charset="0"/>
              </a:defRPr>
            </a:lvl8pPr>
            <a:lvl9pPr marL="2644189" indent="-155541" eaLnBrk="0" fontAlgn="base" hangingPunct="0">
              <a:spcBef>
                <a:spcPct val="0"/>
              </a:spcBef>
              <a:spcAft>
                <a:spcPct val="0"/>
              </a:spcAft>
              <a:defRPr sz="1633">
                <a:solidFill>
                  <a:schemeClr val="tx1"/>
                </a:solidFill>
                <a:latin typeface="Times New Roman" panose="02020603050405020304" pitchFamily="18" charset="0"/>
              </a:defRPr>
            </a:lvl9pPr>
          </a:lstStyle>
          <a:p>
            <a:pPr algn="r">
              <a:spcAft>
                <a:spcPts val="600"/>
              </a:spcAft>
              <a:defRPr/>
            </a:pPr>
            <a:r>
              <a:rPr lang="en-US" altLang="da-DK" sz="1000">
                <a:solidFill>
                  <a:srgbClr val="898989"/>
                </a:solidFill>
              </a:rPr>
              <a:t>Center for Ungdomstudier (CUR)</a:t>
            </a:r>
          </a:p>
        </p:txBody>
      </p:sp>
    </p:spTree>
    <p:extLst>
      <p:ext uri="{BB962C8B-B14F-4D97-AF65-F5344CB8AC3E}">
        <p14:creationId xmlns:p14="http://schemas.microsoft.com/office/powerpoint/2010/main" val="4233024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8031C-44BC-4749-ABA9-E88E76FD62CC}"/>
              </a:ext>
            </a:extLst>
          </p:cNvPr>
          <p:cNvSpPr>
            <a:spLocks noGrp="1"/>
          </p:cNvSpPr>
          <p:nvPr>
            <p:ph type="title"/>
          </p:nvPr>
        </p:nvSpPr>
        <p:spPr>
          <a:xfrm>
            <a:off x="2389052" y="927458"/>
            <a:ext cx="6345306" cy="709995"/>
          </a:xfrm>
        </p:spPr>
        <p:txBody>
          <a:bodyPr rtlCol="0">
            <a:noAutofit/>
          </a:bodyPr>
          <a:lstStyle/>
          <a:p>
            <a:pPr algn="ctr" defTabSz="457203">
              <a:defRPr/>
            </a:pPr>
            <a:r>
              <a:rPr lang="da-DK" dirty="0"/>
              <a:t>Alder spiller ingen rolle!</a:t>
            </a:r>
          </a:p>
        </p:txBody>
      </p:sp>
      <p:pic>
        <p:nvPicPr>
          <p:cNvPr id="76803" name="Pladsholder til indhold 5">
            <a:extLst>
              <a:ext uri="{FF2B5EF4-FFF2-40B4-BE49-F238E27FC236}">
                <a16:creationId xmlns:a16="http://schemas.microsoft.com/office/drawing/2014/main" id="{A66390B2-3247-43DD-92BD-F1B72C6769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2175" y="2488582"/>
            <a:ext cx="6277620" cy="3531251"/>
          </a:xfrm>
        </p:spPr>
      </p:pic>
      <p:sp>
        <p:nvSpPr>
          <p:cNvPr id="4" name="Pladsholder til sidefod 3">
            <a:extLst>
              <a:ext uri="{FF2B5EF4-FFF2-40B4-BE49-F238E27FC236}">
                <a16:creationId xmlns:a16="http://schemas.microsoft.com/office/drawing/2014/main" id="{68BAFBE5-1E94-4E04-B8FB-9598B4C73D0F}"/>
              </a:ext>
            </a:extLst>
          </p:cNvPr>
          <p:cNvSpPr>
            <a:spLocks noGrp="1"/>
          </p:cNvSpPr>
          <p:nvPr>
            <p:ph type="ftr" sz="quarter" idx="11"/>
          </p:nvPr>
        </p:nvSpPr>
        <p:spPr/>
        <p:txBody>
          <a:bodyPr/>
          <a:lstStyle/>
          <a:p>
            <a:pPr>
              <a:defRPr/>
            </a:pPr>
            <a:r>
              <a:rPr lang="en-US"/>
              <a:t>Center for Ungdomstudier (CUR)</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BC041F6D-FCB1-4666-846D-4B754CC42519}"/>
              </a:ext>
            </a:extLst>
          </p:cNvPr>
          <p:cNvSpPr>
            <a:spLocks noGrp="1"/>
          </p:cNvSpPr>
          <p:nvPr>
            <p:ph type="title"/>
          </p:nvPr>
        </p:nvSpPr>
        <p:spPr>
          <a:xfrm>
            <a:off x="904877" y="2415322"/>
            <a:ext cx="3451730" cy="2399869"/>
          </a:xfrm>
        </p:spPr>
        <p:txBody>
          <a:bodyPr>
            <a:normAutofit/>
          </a:bodyPr>
          <a:lstStyle/>
          <a:p>
            <a:pPr algn="ctr">
              <a:defRPr/>
            </a:pPr>
            <a:r>
              <a:rPr lang="da-DK" sz="2800" dirty="0">
                <a:solidFill>
                  <a:srgbClr val="FFFFFF"/>
                </a:solidFill>
              </a:rPr>
              <a:t>Efterskolens projektet? </a:t>
            </a:r>
            <a:br>
              <a:rPr lang="da-DK" sz="2800" dirty="0">
                <a:solidFill>
                  <a:srgbClr val="FFFFFF"/>
                </a:solidFill>
              </a:rPr>
            </a:br>
            <a:r>
              <a:rPr lang="da-DK" sz="2800" dirty="0">
                <a:solidFill>
                  <a:srgbClr val="FFFFFF"/>
                </a:solidFill>
              </a:rPr>
              <a:t>”Dannelse er det der er tilbage, når man har glemt, hvad man har lært.”(Ellen Key)</a:t>
            </a:r>
            <a:br>
              <a:rPr lang="da-DK" sz="2800" dirty="0">
                <a:solidFill>
                  <a:srgbClr val="FFFFFF"/>
                </a:solidFill>
              </a:rPr>
            </a:br>
            <a:endParaRPr lang="da-DK" sz="2800" dirty="0">
              <a:solidFill>
                <a:srgbClr val="FFFFFF"/>
              </a:solidFill>
            </a:endParaRPr>
          </a:p>
        </p:txBody>
      </p:sp>
      <p:sp>
        <p:nvSpPr>
          <p:cNvPr id="3" name="Pladsholder til indhold 2">
            <a:extLst>
              <a:ext uri="{FF2B5EF4-FFF2-40B4-BE49-F238E27FC236}">
                <a16:creationId xmlns:a16="http://schemas.microsoft.com/office/drawing/2014/main" id="{9346F3C9-8D75-46F6-8322-4C54DEB9C556}"/>
              </a:ext>
            </a:extLst>
          </p:cNvPr>
          <p:cNvSpPr>
            <a:spLocks noGrp="1"/>
          </p:cNvSpPr>
          <p:nvPr>
            <p:ph idx="1"/>
          </p:nvPr>
        </p:nvSpPr>
        <p:spPr>
          <a:xfrm>
            <a:off x="5120640" y="804672"/>
            <a:ext cx="6281928" cy="5248656"/>
          </a:xfrm>
        </p:spPr>
        <p:txBody>
          <a:bodyPr anchor="ctr">
            <a:normAutofit/>
          </a:bodyPr>
          <a:lstStyle/>
          <a:p>
            <a:pPr marL="0" indent="0" fontAlgn="t">
              <a:buNone/>
              <a:defRPr/>
            </a:pPr>
            <a:r>
              <a:rPr lang="da-DK" sz="2000" b="1"/>
              <a:t>Material dannelse</a:t>
            </a:r>
            <a:endParaRPr lang="da-DK" sz="2000"/>
          </a:p>
          <a:p>
            <a:pPr fontAlgn="t">
              <a:defRPr/>
            </a:pPr>
            <a:r>
              <a:rPr lang="da-DK" sz="2000"/>
              <a:t>Her er fokus på "at lære så meget som muligt” – fokus på faglighed, konkrete skills m.v.</a:t>
            </a:r>
          </a:p>
          <a:p>
            <a:pPr marL="0" indent="0">
              <a:buNone/>
              <a:defRPr/>
            </a:pPr>
            <a:endParaRPr lang="da-DK" sz="2000"/>
          </a:p>
          <a:p>
            <a:pPr marL="0" indent="0">
              <a:buNone/>
              <a:defRPr/>
            </a:pPr>
            <a:r>
              <a:rPr lang="da-DK" sz="2000" b="1"/>
              <a:t>Formal dannelse </a:t>
            </a:r>
          </a:p>
          <a:p>
            <a:pPr>
              <a:defRPr/>
            </a:pPr>
            <a:r>
              <a:rPr lang="da-DK" sz="2000"/>
              <a:t>Den formale dannelse fokuserer på eleven tilegner sig en bestemt attitude, handlemuligheder og arbejdsmetoder – m.a.o. lærer at lære, agere, reagere m.v. uafhængigt af kontekst….</a:t>
            </a:r>
          </a:p>
          <a:p>
            <a:pPr>
              <a:defRPr/>
            </a:pPr>
            <a:endParaRPr lang="da-DK" sz="2000"/>
          </a:p>
        </p:txBody>
      </p:sp>
    </p:spTree>
    <p:extLst>
      <p:ext uri="{BB962C8B-B14F-4D97-AF65-F5344CB8AC3E}">
        <p14:creationId xmlns:p14="http://schemas.microsoft.com/office/powerpoint/2010/main" val="161412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EF5323-4875-4F5D-8B92-6E56195B7AE9}"/>
              </a:ext>
            </a:extLst>
          </p:cNvPr>
          <p:cNvSpPr>
            <a:spLocks noGrp="1"/>
          </p:cNvSpPr>
          <p:nvPr>
            <p:ph type="title"/>
          </p:nvPr>
        </p:nvSpPr>
        <p:spPr>
          <a:xfrm>
            <a:off x="943277" y="712269"/>
            <a:ext cx="3370998" cy="5502264"/>
          </a:xfrm>
        </p:spPr>
        <p:txBody>
          <a:bodyPr>
            <a:normAutofit/>
          </a:bodyPr>
          <a:lstStyle/>
          <a:p>
            <a:r>
              <a:rPr lang="da-DK" b="1">
                <a:solidFill>
                  <a:srgbClr val="FFFFFF"/>
                </a:solidFill>
              </a:rPr>
              <a:t>Vigtige ”attituder” vi ønsker at understøtte…</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E0E29F92-67EF-4DAA-B825-800CE864E26A}"/>
              </a:ext>
            </a:extLst>
          </p:cNvPr>
          <p:cNvGraphicFramePr>
            <a:graphicFrameLocks noGrp="1"/>
          </p:cNvGraphicFramePr>
          <p:nvPr>
            <p:ph idx="1"/>
            <p:extLst>
              <p:ext uri="{D42A27DB-BD31-4B8C-83A1-F6EECF244321}">
                <p14:modId xmlns:p14="http://schemas.microsoft.com/office/powerpoint/2010/main" val="206186593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722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6891079-9F11-4716-BBB8-4361BC8F98DB}"/>
              </a:ext>
            </a:extLst>
          </p:cNvPr>
          <p:cNvSpPr>
            <a:spLocks noGrp="1"/>
          </p:cNvSpPr>
          <p:nvPr>
            <p:ph type="title"/>
          </p:nvPr>
        </p:nvSpPr>
        <p:spPr>
          <a:xfrm>
            <a:off x="838200" y="811161"/>
            <a:ext cx="3335594" cy="5403370"/>
          </a:xfrm>
        </p:spPr>
        <p:txBody>
          <a:bodyPr>
            <a:normAutofit/>
          </a:bodyPr>
          <a:lstStyle/>
          <a:p>
            <a:r>
              <a:rPr lang="da-DK">
                <a:solidFill>
                  <a:srgbClr val="FFFFFF"/>
                </a:solidFill>
              </a:rPr>
              <a:t>Centrale ikke-kognitive færdigheder</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Pladsholder til indhold 2">
            <a:extLst>
              <a:ext uri="{FF2B5EF4-FFF2-40B4-BE49-F238E27FC236}">
                <a16:creationId xmlns:a16="http://schemas.microsoft.com/office/drawing/2014/main" id="{AD0F2280-419E-46A9-8BE4-6DDFA0E97BA3}"/>
              </a:ext>
            </a:extLst>
          </p:cNvPr>
          <p:cNvGraphicFramePr>
            <a:graphicFrameLocks noGrp="1"/>
          </p:cNvGraphicFramePr>
          <p:nvPr>
            <p:ph idx="1"/>
            <p:extLst>
              <p:ext uri="{D42A27DB-BD31-4B8C-83A1-F6EECF244321}">
                <p14:modId xmlns:p14="http://schemas.microsoft.com/office/powerpoint/2010/main" val="190887573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255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ladsholder til indhold 4" descr="Et billede, der indeholder skilt, udendørs, tekst, himmel&#10;&#10;Beskrivelse, der er oprettet med meget høj sikkerhed">
            <a:extLst>
              <a:ext uri="{FF2B5EF4-FFF2-40B4-BE49-F238E27FC236}">
                <a16:creationId xmlns:a16="http://schemas.microsoft.com/office/drawing/2014/main" id="{3A1442BF-70CD-41D8-97D9-47C0769614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044261"/>
            <a:ext cx="7188199" cy="4766088"/>
          </a:xfrm>
          <a:prstGeom prst="rect">
            <a:avLst/>
          </a:prstGeom>
        </p:spPr>
      </p:pic>
      <p:sp>
        <p:nvSpPr>
          <p:cNvPr id="63490" name="Titel 1">
            <a:extLst>
              <a:ext uri="{FF2B5EF4-FFF2-40B4-BE49-F238E27FC236}">
                <a16:creationId xmlns:a16="http://schemas.microsoft.com/office/drawing/2014/main" id="{5C82CD90-517D-410A-83BE-DEEF2D6DFEB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defRPr/>
            </a:pPr>
            <a:r>
              <a:rPr lang="en-US" altLang="da-DK" sz="2000" kern="1200">
                <a:solidFill>
                  <a:schemeClr val="bg1"/>
                </a:solidFill>
                <a:latin typeface="+mj-lt"/>
                <a:ea typeface="+mj-ea"/>
                <a:cs typeface="+mj-cs"/>
              </a:rPr>
              <a:t>Udfordringer…….</a:t>
            </a:r>
          </a:p>
        </p:txBody>
      </p:sp>
    </p:spTree>
    <p:extLst>
      <p:ext uri="{BB962C8B-B14F-4D97-AF65-F5344CB8AC3E}">
        <p14:creationId xmlns:p14="http://schemas.microsoft.com/office/powerpoint/2010/main" val="3730817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7" name="Titel 2">
            <a:extLst>
              <a:ext uri="{FF2B5EF4-FFF2-40B4-BE49-F238E27FC236}">
                <a16:creationId xmlns:a16="http://schemas.microsoft.com/office/drawing/2014/main" id="{C6324BA2-932B-468E-BBC3-F7ACF20AA39C}"/>
              </a:ext>
            </a:extLst>
          </p:cNvPr>
          <p:cNvSpPr>
            <a:spLocks noGrp="1"/>
          </p:cNvSpPr>
          <p:nvPr>
            <p:ph type="title"/>
          </p:nvPr>
        </p:nvSpPr>
        <p:spPr>
          <a:xfrm>
            <a:off x="648930" y="629266"/>
            <a:ext cx="5121644" cy="1676603"/>
          </a:xfrm>
        </p:spPr>
        <p:txBody>
          <a:bodyPr vert="horz" lIns="91440" tIns="45720" rIns="91440" bIns="45720" rtlCol="0" anchor="ctr">
            <a:normAutofit/>
          </a:bodyPr>
          <a:lstStyle/>
          <a:p>
            <a:pPr>
              <a:defRPr/>
            </a:pPr>
            <a:r>
              <a:rPr lang="en-US" altLang="da-DK"/>
              <a:t>Hvad kunne være vigtigt…..</a:t>
            </a:r>
          </a:p>
        </p:txBody>
      </p:sp>
      <p:sp>
        <p:nvSpPr>
          <p:cNvPr id="83970" name="Pladsholder til indhold 1">
            <a:extLst>
              <a:ext uri="{FF2B5EF4-FFF2-40B4-BE49-F238E27FC236}">
                <a16:creationId xmlns:a16="http://schemas.microsoft.com/office/drawing/2014/main" id="{952989F6-88B0-4F8D-A16A-E09633C2C04F}"/>
              </a:ext>
            </a:extLst>
          </p:cNvPr>
          <p:cNvSpPr>
            <a:spLocks noGrp="1" noChangeArrowheads="1"/>
          </p:cNvSpPr>
          <p:nvPr>
            <p:ph sz="half" idx="1"/>
          </p:nvPr>
        </p:nvSpPr>
        <p:spPr>
          <a:xfrm>
            <a:off x="648931" y="2438400"/>
            <a:ext cx="5121642" cy="3785419"/>
          </a:xfrm>
        </p:spPr>
        <p:txBody>
          <a:bodyPr vert="horz" lIns="91440" tIns="45720" rIns="91440" bIns="45720" rtlCol="0">
            <a:normAutofit/>
          </a:bodyPr>
          <a:lstStyle/>
          <a:p>
            <a:endParaRPr lang="en-US" altLang="da-DK" sz="2000"/>
          </a:p>
          <a:p>
            <a:endParaRPr lang="en-US" altLang="da-DK" sz="2000"/>
          </a:p>
          <a:p>
            <a:r>
              <a:rPr lang="en-US" altLang="da-DK" sz="2000"/>
              <a:t>Vær nysgerrig!</a:t>
            </a:r>
          </a:p>
          <a:p>
            <a:r>
              <a:rPr lang="en-US" altLang="da-DK" sz="2000"/>
              <a:t>Husk at stille spørgsmål – og lytte til spørgsmål!</a:t>
            </a:r>
          </a:p>
          <a:p>
            <a:r>
              <a:rPr lang="en-US" altLang="da-DK" sz="2000"/>
              <a:t>Hvis bare 10 pct af det vi frygter blev til virkelighed så var vi døde for længst – efterskolen er træning til at leve i det 21.århundrede!</a:t>
            </a:r>
          </a:p>
        </p:txBody>
      </p:sp>
      <p:sp>
        <p:nvSpPr>
          <p:cNvPr id="200" name="Rectangle 199">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971" name="Pladsholder til indhold 5">
            <a:extLst>
              <a:ext uri="{FF2B5EF4-FFF2-40B4-BE49-F238E27FC236}">
                <a16:creationId xmlns:a16="http://schemas.microsoft.com/office/drawing/2014/main" id="{5C42E930-DCDC-4A1A-9E3A-8E9C7EBF943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4021" b="18446"/>
          <a:stretch/>
        </p:blipFill>
        <p:spPr>
          <a:xfrm>
            <a:off x="6721233" y="640082"/>
            <a:ext cx="4831104" cy="5577837"/>
          </a:xfrm>
          <a:prstGeom prst="rect">
            <a:avLst/>
          </a:prstGeom>
          <a:effectLst/>
        </p:spPr>
      </p:pic>
      <p:sp>
        <p:nvSpPr>
          <p:cNvPr id="71684" name="Pladsholder til sidefod 3">
            <a:extLst>
              <a:ext uri="{FF2B5EF4-FFF2-40B4-BE49-F238E27FC236}">
                <a16:creationId xmlns:a16="http://schemas.microsoft.com/office/drawing/2014/main" id="{310511AE-A73B-4629-9B68-8C7630E6CF3E}"/>
              </a:ext>
            </a:extLst>
          </p:cNvPr>
          <p:cNvSpPr>
            <a:spLocks noGrp="1"/>
          </p:cNvSpPr>
          <p:nvPr>
            <p:ph type="ftr" sz="quarter" idx="11"/>
          </p:nvPr>
        </p:nvSpPr>
        <p:spPr bwMode="auto">
          <a:xfrm>
            <a:off x="648929" y="6356350"/>
            <a:ext cx="512164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l">
              <a:spcAft>
                <a:spcPts val="600"/>
              </a:spcAft>
              <a:defRPr/>
            </a:pPr>
            <a:r>
              <a:rPr lang="en-US" altLang="da-DK" kern="1200">
                <a:solidFill>
                  <a:prstClr val="black">
                    <a:tint val="75000"/>
                  </a:prstClr>
                </a:solidFill>
                <a:latin typeface="Calibri" panose="020F0502020204030204"/>
                <a:ea typeface="+mn-ea"/>
                <a:cs typeface="+mn-cs"/>
              </a:rPr>
              <a:t>Center for Ungdomsstudier    www.cur.nu</a:t>
            </a:r>
          </a:p>
        </p:txBody>
      </p:sp>
    </p:spTree>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46C4E63-5F8D-44B8-9860-1D7841E3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658" name="Titel 1">
            <a:extLst>
              <a:ext uri="{FF2B5EF4-FFF2-40B4-BE49-F238E27FC236}">
                <a16:creationId xmlns:a16="http://schemas.microsoft.com/office/drawing/2014/main" id="{795E6440-E8F7-4E8D-ABE2-F112549E9751}"/>
              </a:ext>
            </a:extLst>
          </p:cNvPr>
          <p:cNvSpPr>
            <a:spLocks noGrp="1" noChangeArrowheads="1"/>
          </p:cNvSpPr>
          <p:nvPr>
            <p:ph type="title"/>
          </p:nvPr>
        </p:nvSpPr>
        <p:spPr>
          <a:xfrm>
            <a:off x="750242" y="632990"/>
            <a:ext cx="4062643" cy="1043409"/>
          </a:xfrm>
        </p:spPr>
        <p:txBody>
          <a:bodyPr>
            <a:normAutofit/>
          </a:bodyPr>
          <a:lstStyle/>
          <a:p>
            <a:pPr eaLnBrk="1" hangingPunct="1">
              <a:defRPr/>
            </a:pPr>
            <a:br>
              <a:rPr lang="da-DK" altLang="da-DK" sz="3300"/>
            </a:br>
            <a:r>
              <a:rPr lang="da-DK" altLang="da-DK" sz="3300"/>
              <a:t>Tak for i dag…..</a:t>
            </a:r>
          </a:p>
        </p:txBody>
      </p:sp>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a:xfrm>
            <a:off x="518474" y="1774372"/>
            <a:ext cx="4064409" cy="2754086"/>
          </a:xfrm>
        </p:spPr>
        <p:txBody>
          <a:bodyPr rtlCol="0" anchor="t">
            <a:normAutofit/>
          </a:bodyPr>
          <a:lstStyle/>
          <a:p>
            <a:pPr marL="342908" indent="-342908" defTabSz="457210">
              <a:buClr>
                <a:schemeClr val="bg2">
                  <a:lumMod val="40000"/>
                  <a:lumOff val="60000"/>
                </a:schemeClr>
              </a:buClr>
              <a:buFont typeface="Wingdings 3" charset="2"/>
              <a:buChar char=""/>
              <a:defRPr/>
            </a:pPr>
            <a:endParaRPr lang="da-DK" sz="1800"/>
          </a:p>
          <a:p>
            <a:pPr marL="342908" indent="-342908" defTabSz="457210">
              <a:buClr>
                <a:schemeClr val="bg2">
                  <a:lumMod val="40000"/>
                  <a:lumOff val="60000"/>
                </a:schemeClr>
              </a:buClr>
              <a:buFont typeface="Wingdings 3" charset="2"/>
              <a:buChar char=""/>
              <a:defRPr/>
            </a:pPr>
            <a:endParaRPr lang="da-DK" sz="1800"/>
          </a:p>
          <a:p>
            <a:pPr marL="342908" indent="-342908" defTabSz="457210">
              <a:buClr>
                <a:schemeClr val="bg2">
                  <a:lumMod val="40000"/>
                  <a:lumOff val="60000"/>
                </a:schemeClr>
              </a:buClr>
              <a:buFont typeface="Wingdings 3" charset="2"/>
              <a:buChar char=""/>
              <a:defRPr/>
            </a:pPr>
            <a:endParaRPr lang="da-DK" sz="1800"/>
          </a:p>
          <a:p>
            <a:pPr marL="0" indent="0" defTabSz="457210">
              <a:buClr>
                <a:schemeClr val="bg2">
                  <a:lumMod val="40000"/>
                  <a:lumOff val="60000"/>
                </a:schemeClr>
              </a:buClr>
              <a:buNone/>
              <a:defRPr/>
            </a:pPr>
            <a:endParaRPr lang="da-DK" sz="1800"/>
          </a:p>
        </p:txBody>
      </p:sp>
      <p:pic>
        <p:nvPicPr>
          <p:cNvPr id="84996" name="Billede 1">
            <a:extLst>
              <a:ext uri="{FF2B5EF4-FFF2-40B4-BE49-F238E27FC236}">
                <a16:creationId xmlns:a16="http://schemas.microsoft.com/office/drawing/2014/main" id="{0D65AB31-F3E1-44BE-B0B3-646629A5C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581" y="936393"/>
            <a:ext cx="4663481" cy="4663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3371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36A441E2-4045-4E80-B099-182420A983A5}"/>
              </a:ext>
            </a:extLst>
          </p:cNvPr>
          <p:cNvSpPr>
            <a:spLocks/>
          </p:cNvSpPr>
          <p:nvPr/>
        </p:nvSpPr>
        <p:spPr bwMode="auto">
          <a:xfrm>
            <a:off x="1262270" y="884584"/>
            <a:ext cx="10684565" cy="51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00000"/>
                </a:solidFill>
                <a:latin typeface="Gill Sans" charset="0"/>
                <a:cs typeface="Heiti SC Light" charset="0"/>
                <a:sym typeface="Gill Sans" charset="0"/>
              </a:defRPr>
            </a:lvl9pPr>
          </a:lstStyle>
          <a:p>
            <a:pPr algn="l" eaLnBrk="1" hangingPunct="1"/>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Alle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vil</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gerne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være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noget</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men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alle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kan</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ikke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blive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alt det de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gerne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vil</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så</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gælder</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det bare om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blive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en</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af</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dem, der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kan</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blive</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 det…” (Pige, 17 </a:t>
            </a:r>
            <a:r>
              <a:rPr lang="en-US" altLang="da-DK" sz="5400" dirty="0" err="1">
                <a:solidFill>
                  <a:schemeClr val="tx1"/>
                </a:solidFill>
                <a:latin typeface="Helvetica" panose="020B0604020202020204" pitchFamily="34" charset="0"/>
                <a:cs typeface="Helvetica" panose="020B0604020202020204" pitchFamily="34" charset="0"/>
                <a:sym typeface="Helvetica" panose="020B0604020202020204" pitchFamily="34" charset="0"/>
              </a:rPr>
              <a:t>år</a:t>
            </a:r>
            <a:r>
              <a:rPr lang="en-US" altLang="da-DK" sz="5400" dirty="0">
                <a:solidFill>
                  <a:schemeClr val="tx1"/>
                </a:solidFill>
                <a:latin typeface="Helvetica" panose="020B0604020202020204" pitchFamily="34" charset="0"/>
                <a:cs typeface="Helvetica" panose="020B0604020202020204" pitchFamily="34" charset="0"/>
                <a:sym typeface="Helvetica"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beklædning, mand&#10;&#10;Beskrivelse, der er oprettet med meget høj sikkerhed">
            <a:extLst>
              <a:ext uri="{FF2B5EF4-FFF2-40B4-BE49-F238E27FC236}">
                <a16:creationId xmlns:a16="http://schemas.microsoft.com/office/drawing/2014/main" id="{4F56CA70-5800-46AC-B81A-2C1F5B6782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02" r="-1" b="-1"/>
          <a:stretch/>
        </p:blipFill>
        <p:spPr>
          <a:xfrm>
            <a:off x="633999" y="705298"/>
            <a:ext cx="3684191" cy="5428577"/>
          </a:xfrm>
          <a:prstGeom prst="rect">
            <a:avLst/>
          </a:prstGeom>
        </p:spPr>
      </p:pic>
      <p:sp>
        <p:nvSpPr>
          <p:cNvPr id="10" name="Rectangle 9">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el 1">
            <a:extLst>
              <a:ext uri="{FF2B5EF4-FFF2-40B4-BE49-F238E27FC236}">
                <a16:creationId xmlns:a16="http://schemas.microsoft.com/office/drawing/2014/main" id="{B23731E8-7BC6-4CAA-8F4B-3168B93BBBF7}"/>
              </a:ext>
            </a:extLst>
          </p:cNvPr>
          <p:cNvSpPr>
            <a:spLocks noGrp="1"/>
          </p:cNvSpPr>
          <p:nvPr>
            <p:ph type="title"/>
          </p:nvPr>
        </p:nvSpPr>
        <p:spPr>
          <a:xfrm>
            <a:off x="5278781" y="620720"/>
            <a:ext cx="6157545" cy="5523515"/>
          </a:xfrm>
        </p:spPr>
        <p:txBody>
          <a:bodyPr vert="horz" lIns="91440" tIns="45720" rIns="91440" bIns="45720" rtlCol="0" anchor="ctr">
            <a:normAutofit/>
          </a:bodyPr>
          <a:lstStyle/>
          <a:p>
            <a:r>
              <a:rPr lang="en-US" sz="5100" kern="1200">
                <a:solidFill>
                  <a:schemeClr val="tx1"/>
                </a:solidFill>
                <a:latin typeface="+mj-lt"/>
                <a:ea typeface="+mj-ea"/>
                <a:cs typeface="+mj-cs"/>
              </a:rPr>
              <a:t>De vokser op I en individualiseret verden der er I nogen grad er “skræddersyet”, og hvor Netflix ved hvad det er jeg skal se næste gang!</a:t>
            </a:r>
          </a:p>
        </p:txBody>
      </p:sp>
    </p:spTree>
    <p:extLst>
      <p:ext uri="{BB962C8B-B14F-4D97-AF65-F5344CB8AC3E}">
        <p14:creationId xmlns:p14="http://schemas.microsoft.com/office/powerpoint/2010/main" val="61563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04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7C3BE3-8AF0-436D-92F8-52AD9049E6BE}"/>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defRPr/>
            </a:pPr>
            <a:r>
              <a:rPr lang="en-US" sz="3600">
                <a:solidFill>
                  <a:srgbClr val="FFFFFF"/>
                </a:solidFill>
              </a:rPr>
              <a:t>9.kl 1986</a:t>
            </a:r>
          </a:p>
        </p:txBody>
      </p:sp>
      <p:sp>
        <p:nvSpPr>
          <p:cNvPr id="13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ladsholder til indhold 4" descr="Klassebillede 1985.png">
            <a:extLst>
              <a:ext uri="{FF2B5EF4-FFF2-40B4-BE49-F238E27FC236}">
                <a16:creationId xmlns:a16="http://schemas.microsoft.com/office/drawing/2014/main" id="{25C21BD2-DBBD-462C-99ED-691B6021AFE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38" b="15026"/>
          <a:stretch/>
        </p:blipFill>
        <p:spPr>
          <a:xfrm>
            <a:off x="976251" y="942538"/>
            <a:ext cx="7163222" cy="4808332"/>
          </a:xfrm>
          <a:prstGeom prst="rect">
            <a:avLst/>
          </a:prstGeom>
          <a:effectLst/>
        </p:spPr>
      </p:pic>
      <p:sp>
        <p:nvSpPr>
          <p:cNvPr id="6148" name="Pladsholder til sidefod 3">
            <a:extLst>
              <a:ext uri="{FF2B5EF4-FFF2-40B4-BE49-F238E27FC236}">
                <a16:creationId xmlns:a16="http://schemas.microsoft.com/office/drawing/2014/main" id="{9586E1A2-362A-4B35-A223-CABB065F4000}"/>
              </a:ext>
            </a:extLst>
          </p:cNvPr>
          <p:cNvSpPr>
            <a:spLocks noGrp="1"/>
          </p:cNvSpPr>
          <p:nvPr>
            <p:ph type="ftr" sz="quarter" idx="11"/>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1633">
                <a:solidFill>
                  <a:schemeClr val="tx1"/>
                </a:solidFill>
                <a:latin typeface="Times New Roman" panose="02020603050405020304" pitchFamily="18" charset="0"/>
              </a:defRPr>
            </a:lvl1pPr>
            <a:lvl2pPr marL="505553" indent="-194443">
              <a:defRPr sz="1633">
                <a:solidFill>
                  <a:schemeClr val="tx1"/>
                </a:solidFill>
                <a:latin typeface="Times New Roman" panose="02020603050405020304" pitchFamily="18" charset="0"/>
              </a:defRPr>
            </a:lvl2pPr>
            <a:lvl3pPr marL="777772" indent="-155554">
              <a:defRPr sz="1633">
                <a:solidFill>
                  <a:schemeClr val="tx1"/>
                </a:solidFill>
                <a:latin typeface="Times New Roman" panose="02020603050405020304" pitchFamily="18" charset="0"/>
              </a:defRPr>
            </a:lvl3pPr>
            <a:lvl4pPr marL="1088882" indent="-155554">
              <a:defRPr sz="1633">
                <a:solidFill>
                  <a:schemeClr val="tx1"/>
                </a:solidFill>
                <a:latin typeface="Times New Roman" panose="02020603050405020304" pitchFamily="18" charset="0"/>
              </a:defRPr>
            </a:lvl4pPr>
            <a:lvl5pPr marL="1399991" indent="-155554">
              <a:defRPr sz="1633">
                <a:solidFill>
                  <a:schemeClr val="tx1"/>
                </a:solidFill>
                <a:latin typeface="Times New Roman" panose="02020603050405020304" pitchFamily="18" charset="0"/>
              </a:defRPr>
            </a:lvl5pPr>
            <a:lvl6pPr marL="1711101" indent="-155554" eaLnBrk="0" fontAlgn="base" hangingPunct="0">
              <a:spcBef>
                <a:spcPct val="0"/>
              </a:spcBef>
              <a:spcAft>
                <a:spcPct val="0"/>
              </a:spcAft>
              <a:defRPr sz="1633">
                <a:solidFill>
                  <a:schemeClr val="tx1"/>
                </a:solidFill>
                <a:latin typeface="Times New Roman" panose="02020603050405020304" pitchFamily="18" charset="0"/>
              </a:defRPr>
            </a:lvl6pPr>
            <a:lvl7pPr marL="2022210" indent="-155554" eaLnBrk="0" fontAlgn="base" hangingPunct="0">
              <a:spcBef>
                <a:spcPct val="0"/>
              </a:spcBef>
              <a:spcAft>
                <a:spcPct val="0"/>
              </a:spcAft>
              <a:defRPr sz="1633">
                <a:solidFill>
                  <a:schemeClr val="tx1"/>
                </a:solidFill>
                <a:latin typeface="Times New Roman" panose="02020603050405020304" pitchFamily="18" charset="0"/>
              </a:defRPr>
            </a:lvl7pPr>
            <a:lvl8pPr marL="2333319" indent="-155554" eaLnBrk="0" fontAlgn="base" hangingPunct="0">
              <a:spcBef>
                <a:spcPct val="0"/>
              </a:spcBef>
              <a:spcAft>
                <a:spcPct val="0"/>
              </a:spcAft>
              <a:defRPr sz="1633">
                <a:solidFill>
                  <a:schemeClr val="tx1"/>
                </a:solidFill>
                <a:latin typeface="Times New Roman" panose="02020603050405020304" pitchFamily="18" charset="0"/>
              </a:defRPr>
            </a:lvl8pPr>
            <a:lvl9pPr marL="2644427" indent="-155554" eaLnBrk="0" fontAlgn="base" hangingPunct="0">
              <a:spcBef>
                <a:spcPct val="0"/>
              </a:spcBef>
              <a:spcAft>
                <a:spcPct val="0"/>
              </a:spcAft>
              <a:defRPr sz="1633">
                <a:solidFill>
                  <a:schemeClr val="tx1"/>
                </a:solidFill>
                <a:latin typeface="Times New Roman" panose="02020603050405020304" pitchFamily="18" charset="0"/>
              </a:defRPr>
            </a:lvl9pPr>
          </a:lstStyle>
          <a:p>
            <a:pPr defTabSz="457200">
              <a:spcAft>
                <a:spcPts val="600"/>
              </a:spcAft>
              <a:defRPr/>
            </a:pPr>
            <a:r>
              <a:rPr lang="en-US" altLang="da-DK" sz="1200" kern="1200">
                <a:solidFill>
                  <a:srgbClr val="FFFFFF"/>
                </a:solidFill>
                <a:latin typeface="+mn-lt"/>
                <a:ea typeface="+mn-ea"/>
                <a:cs typeface="+mn-cs"/>
              </a:rPr>
              <a:t>Center for Ungdomstudier (CUR)</a:t>
            </a:r>
          </a:p>
        </p:txBody>
      </p:sp>
    </p:spTree>
    <p:extLst>
      <p:ext uri="{BB962C8B-B14F-4D97-AF65-F5344CB8AC3E}">
        <p14:creationId xmlns:p14="http://schemas.microsoft.com/office/powerpoint/2010/main" val="416700706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Widescreen</PresentationFormat>
  <Paragraphs>296</Paragraphs>
  <Slides>67</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67</vt:i4>
      </vt:variant>
    </vt:vector>
  </HeadingPairs>
  <TitlesOfParts>
    <vt:vector size="76" baseType="lpstr">
      <vt:lpstr>Arial</vt:lpstr>
      <vt:lpstr>Calibri</vt:lpstr>
      <vt:lpstr>Calibri Light</vt:lpstr>
      <vt:lpstr>Courier New</vt:lpstr>
      <vt:lpstr>Helvetica</vt:lpstr>
      <vt:lpstr>Helvetica Light</vt:lpstr>
      <vt:lpstr>Times New Roman</vt:lpstr>
      <vt:lpstr>Wingdings 3</vt:lpstr>
      <vt:lpstr>Office-tema</vt:lpstr>
      <vt:lpstr>K1-2-3-UB – vi tager temperaturen på unge anno 2018! Vingsted 17.september 2018</vt:lpstr>
      <vt:lpstr>Når man googler danske unge…..</vt:lpstr>
      <vt:lpstr>Ungdomslivet er i forandring!</vt:lpstr>
      <vt:lpstr>Dette er Carolines bedste veninde! - fra tilstedeværelse til tiltideværelse!</vt:lpstr>
      <vt:lpstr>Til overvejelse…..</vt:lpstr>
      <vt:lpstr>Velkommen til...</vt:lpstr>
      <vt:lpstr>PowerPoint-præsentation</vt:lpstr>
      <vt:lpstr>De vokser op I en individualiseret verden der er I nogen grad er “skræddersyet”, og hvor Netflix ved hvad det er jeg skal se næste gang!</vt:lpstr>
      <vt:lpstr>9.kl 1986</vt:lpstr>
      <vt:lpstr>9.Kl 2017</vt:lpstr>
      <vt:lpstr>  ”Siden 5.klasse har jeg frygtet den eksamen jeg skal til nu til sommer…”  </vt:lpstr>
      <vt:lpstr>Det er der ikke meget af……</vt:lpstr>
      <vt:lpstr>Det er mere sådan de vokser op……</vt:lpstr>
      <vt:lpstr>Studenter 1986</vt:lpstr>
      <vt:lpstr>Studenter 2018</vt:lpstr>
      <vt:lpstr>Vi lever i en verden i HASTIG forandring!</vt:lpstr>
      <vt:lpstr>Det er deres nutid……</vt:lpstr>
      <vt:lpstr>Hvad er 21st century skills?</vt:lpstr>
      <vt:lpstr>Den unikke individualitet! – hvor man søger det trygge!</vt:lpstr>
      <vt:lpstr>Globalt orienterede og udfordrede unge….</vt:lpstr>
      <vt:lpstr>Individuel optimisme - Kollektiv pessimisme Hvad tænker du om fremtiden?</vt:lpstr>
      <vt:lpstr>Man drømmer om det man altid har drømt om….</vt:lpstr>
      <vt:lpstr>De mange valg…..</vt:lpstr>
      <vt:lpstr>Og et drenge-perspektiv……</vt:lpstr>
      <vt:lpstr>Målrettede unge der gerne skal ramme plet…</vt:lpstr>
      <vt:lpstr>Nordea eksemplificerer udviklingen!</vt:lpstr>
      <vt:lpstr>Prognoser er ikke altid sikre, men…..</vt:lpstr>
      <vt:lpstr>Hvordan får vi dem her til at vælge noget andet end de andre?</vt:lpstr>
      <vt:lpstr>Generation ”FOMO” lever deres liv på flere interagerende arenaer…..</vt:lpstr>
      <vt:lpstr>De vokser op i en ”synes godt om/vild med”-kultur</vt:lpstr>
      <vt:lpstr>Rum for refleksion</vt:lpstr>
      <vt:lpstr>Det perfekte er blevet det normale…….</vt:lpstr>
      <vt:lpstr>Alt skal være perfekt……</vt:lpstr>
      <vt:lpstr>PowerPoint-præsentation</vt:lpstr>
      <vt:lpstr>Man skal præstere på alle arenaer! </vt:lpstr>
      <vt:lpstr>Frygten for at være anderledes……</vt:lpstr>
      <vt:lpstr>Hvem presser jer?</vt:lpstr>
      <vt:lpstr>Smilende unge der opfører sig pænt, men som ikke har det godt!</vt:lpstr>
      <vt:lpstr>Selvværdet er under pres hvis man er pige….</vt:lpstr>
      <vt:lpstr>Andel af 15-årige med høj livstilsfredshed</vt:lpstr>
      <vt:lpstr>Alenehed og ensomhed…..</vt:lpstr>
      <vt:lpstr>”Du skal mase dig ind i fællesskabet…..”  – kan vi gøre dem mere klar til det projekt?</vt:lpstr>
      <vt:lpstr>Kropstilfredshed……..</vt:lpstr>
      <vt:lpstr>Robust er rundet af ” som egetræ”, hårdt, noget der kan modstå forandringer”mv.</vt:lpstr>
      <vt:lpstr>Har vi individualiseret robustheden?</vt:lpstr>
      <vt:lpstr>Hvad snakker man med vennerne om?</vt:lpstr>
      <vt:lpstr>Børne- og ungdomsdomsliv før og nu!</vt:lpstr>
      <vt:lpstr>Venner kan man jo ikke rigtig bruge til noget!</vt:lpstr>
      <vt:lpstr>Hvad snakker man med vennerne om?</vt:lpstr>
      <vt:lpstr>Husk at deres venner er lige så ”dumme” som dem selv!</vt:lpstr>
      <vt:lpstr>Er de vokset op med curlingforældre?</vt:lpstr>
      <vt:lpstr>De vokser op med den generation af forældre, der ikke kan reproducere deres egen opdragelse! </vt:lpstr>
      <vt:lpstr>Hvad snakker man om med sine forældre om?</vt:lpstr>
      <vt:lpstr>Det er ofte meget beskrivende…….</vt:lpstr>
      <vt:lpstr>Man taler ofte om ret neutrale ting…….</vt:lpstr>
      <vt:lpstr>Har du nogle ”gode” voksne du kan snakke med?</vt:lpstr>
      <vt:lpstr>Den gode sekundære metaintentionelle voksne!</vt:lpstr>
      <vt:lpstr>Hvem er de ”gode” voksne???</vt:lpstr>
      <vt:lpstr>Hvilke egenskaber efterspørger de hos ”voksne”?</vt:lpstr>
      <vt:lpstr>Voksne der skaber rum for identifikation!</vt:lpstr>
      <vt:lpstr>Alder spiller ingen rolle!</vt:lpstr>
      <vt:lpstr>Efterskolens projektet?  ”Dannelse er det der er tilbage, når man har glemt, hvad man har lært.”(Ellen Key) </vt:lpstr>
      <vt:lpstr>Vigtige ”attituder” vi ønsker at understøtte…</vt:lpstr>
      <vt:lpstr>Centrale ikke-kognitive færdigheder</vt:lpstr>
      <vt:lpstr>Udfordringer…….</vt:lpstr>
      <vt:lpstr>Hvad kunne være vigtigt…..</vt:lpstr>
      <vt:lpstr> 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K1-2-3-UB – vi tager temperaturen på unge anno 2018! Vingsted 17.september 2018</dc:title>
  <dc:creator>Søren Østergaard</dc:creator>
  <cp:lastModifiedBy>Søren Østergaard</cp:lastModifiedBy>
  <cp:revision>1</cp:revision>
  <dcterms:created xsi:type="dcterms:W3CDTF">2018-09-14T13:48:14Z</dcterms:created>
  <dcterms:modified xsi:type="dcterms:W3CDTF">2018-09-14T13:48:46Z</dcterms:modified>
</cp:coreProperties>
</file>