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93" r:id="rId2"/>
    <p:sldId id="285" r:id="rId3"/>
    <p:sldId id="294" r:id="rId4"/>
    <p:sldId id="291" r:id="rId5"/>
    <p:sldId id="289" r:id="rId6"/>
    <p:sldId id="287" r:id="rId7"/>
    <p:sldId id="288" r:id="rId8"/>
    <p:sldId id="295" r:id="rId9"/>
    <p:sldId id="290" r:id="rId1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3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606721"/>
            <a:ext cx="7886700" cy="362483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1C5A7E-BC55-4096-A264-D81FD187ECC0}" type="datetimeFigureOut">
              <a:rPr lang="en-US"/>
              <a:pPr>
                <a:defRPr/>
              </a:pPr>
              <a:t>9/14/2018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D20C0-99DE-4A37-8264-94FAC6E2FB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ladsholder til indhold 5">
            <a:extLst>
              <a:ext uri="{FF2B5EF4-FFF2-40B4-BE49-F238E27FC236}">
                <a16:creationId xmlns:a16="http://schemas.microsoft.com/office/drawing/2014/main" id="{6A466429-EBC6-4EA6-ADED-8BC2EABFD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721676"/>
            <a:ext cx="8178799" cy="3414648"/>
          </a:xfrm>
          <a:prstGeom prst="rect">
            <a:avLst/>
          </a:prstGeom>
        </p:spPr>
      </p:pic>
      <p:pic>
        <p:nvPicPr>
          <p:cNvPr id="20" name="Billede 3">
            <a:extLst>
              <a:ext uri="{FF2B5EF4-FFF2-40B4-BE49-F238E27FC236}">
                <a16:creationId xmlns:a16="http://schemas.microsoft.com/office/drawing/2014/main" id="{8E98624F-FAA8-4836-93E2-6B3B76C4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49" y="767000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946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Hvor </a:t>
            </a:r>
            <a:r>
              <a:rPr lang="da-DK" dirty="0">
                <a:solidFill>
                  <a:srgbClr val="FFFFFF"/>
                </a:solidFill>
              </a:rPr>
              <a:t>kan </a:t>
            </a:r>
            <a:r>
              <a:rPr lang="da-DK">
                <a:solidFill>
                  <a:srgbClr val="FFFFFF"/>
                </a:solidFill>
              </a:rPr>
              <a:t>jeg hente hjælp</a:t>
            </a:r>
            <a:r>
              <a:rPr lang="da-DK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241223" y="801866"/>
            <a:ext cx="5011959" cy="5230634"/>
          </a:xfrm>
        </p:spPr>
        <p:txBody>
          <a:bodyPr anchor="ctr">
            <a:normAutofit/>
          </a:bodyPr>
          <a:lstStyle/>
          <a:p>
            <a:r>
              <a:rPr lang="da-DK" sz="1900" b="1" dirty="0">
                <a:solidFill>
                  <a:srgbClr val="000000"/>
                </a:solidFill>
              </a:rPr>
              <a:t>Du er ikke alene! </a:t>
            </a:r>
            <a:br>
              <a:rPr lang="da-DK" sz="1900" dirty="0">
                <a:solidFill>
                  <a:srgbClr val="000000"/>
                </a:solidFill>
              </a:rPr>
            </a:br>
            <a:r>
              <a:rPr lang="da-DK" sz="1900" dirty="0">
                <a:solidFill>
                  <a:srgbClr val="000000"/>
                </a:solidFill>
              </a:rPr>
              <a:t>Ingen spørgsmål er dumme i blandt vejledere</a:t>
            </a:r>
          </a:p>
          <a:p>
            <a:endParaRPr lang="da-DK" sz="1900" dirty="0">
              <a:solidFill>
                <a:srgbClr val="000000"/>
              </a:solidFill>
            </a:endParaRPr>
          </a:p>
          <a:p>
            <a:r>
              <a:rPr lang="da-DK" sz="1900" b="1" dirty="0">
                <a:solidFill>
                  <a:srgbClr val="000000"/>
                </a:solidFill>
              </a:rPr>
              <a:t>Efterskolevejledernetværk</a:t>
            </a:r>
            <a:r>
              <a:rPr lang="da-DK" sz="1900" dirty="0">
                <a:solidFill>
                  <a:srgbClr val="000000"/>
                </a:solidFill>
              </a:rPr>
              <a:t>, 16 i alt, brug dem.</a:t>
            </a:r>
          </a:p>
          <a:p>
            <a:pPr marL="0" indent="0">
              <a:buNone/>
            </a:pPr>
            <a:r>
              <a:rPr lang="da-DK" sz="1900" dirty="0">
                <a:solidFill>
                  <a:srgbClr val="000000"/>
                </a:solidFill>
              </a:rPr>
              <a:t>	-sparring og råd i det daglige</a:t>
            </a:r>
            <a:br>
              <a:rPr lang="da-DK" sz="1900" dirty="0">
                <a:solidFill>
                  <a:srgbClr val="000000"/>
                </a:solidFill>
              </a:rPr>
            </a:br>
            <a:r>
              <a:rPr lang="da-DK" sz="1900" dirty="0">
                <a:solidFill>
                  <a:srgbClr val="000000"/>
                </a:solidFill>
              </a:rPr>
              <a:t>	-face2face møder f.eks. på 	         	ungdomsuddannelsesinstitutioner</a:t>
            </a:r>
            <a:br>
              <a:rPr lang="da-DK" sz="1900" dirty="0">
                <a:solidFill>
                  <a:srgbClr val="000000"/>
                </a:solidFill>
              </a:rPr>
            </a:br>
            <a:r>
              <a:rPr lang="da-DK" sz="1900" dirty="0">
                <a:solidFill>
                  <a:srgbClr val="000000"/>
                </a:solidFill>
              </a:rPr>
              <a:t>	-opbygge din viden</a:t>
            </a:r>
          </a:p>
          <a:p>
            <a:pPr marL="0" indent="0">
              <a:buNone/>
            </a:pPr>
            <a:endParaRPr lang="da-DK" sz="1900" dirty="0">
              <a:solidFill>
                <a:srgbClr val="000000"/>
              </a:solidFill>
            </a:endParaRPr>
          </a:p>
          <a:p>
            <a:r>
              <a:rPr lang="da-DK" sz="1900" b="1" dirty="0">
                <a:solidFill>
                  <a:srgbClr val="000000"/>
                </a:solidFill>
              </a:rPr>
              <a:t>o</a:t>
            </a:r>
            <a:r>
              <a:rPr lang="da-DK" sz="1900" b="1" dirty="0"/>
              <a:t>g så er der mig!</a:t>
            </a:r>
            <a:r>
              <a:rPr lang="da-DK" sz="1900" dirty="0">
                <a:solidFill>
                  <a:srgbClr val="000000"/>
                </a:solidFill>
              </a:rPr>
              <a:t>	</a:t>
            </a:r>
            <a:br>
              <a:rPr lang="da-DK" sz="1900" dirty="0">
                <a:solidFill>
                  <a:srgbClr val="000000"/>
                </a:solidFill>
              </a:rPr>
            </a:br>
            <a:r>
              <a:rPr lang="da-DK" sz="1900" dirty="0">
                <a:solidFill>
                  <a:srgbClr val="000000"/>
                </a:solidFill>
              </a:rPr>
              <a:t>Mail/ring/skriv på </a:t>
            </a:r>
            <a:r>
              <a:rPr lang="da-DK" sz="1900" dirty="0" err="1">
                <a:solidFill>
                  <a:srgbClr val="000000"/>
                </a:solidFill>
              </a:rPr>
              <a:t>facebook</a:t>
            </a:r>
            <a:endParaRPr lang="da-DK" sz="1900" dirty="0">
              <a:solidFill>
                <a:srgbClr val="000000"/>
              </a:solidFill>
            </a:endParaRPr>
          </a:p>
          <a:p>
            <a:endParaRPr lang="da-DK" sz="1900" dirty="0">
              <a:solidFill>
                <a:srgbClr val="000000"/>
              </a:solidFill>
            </a:endParaRPr>
          </a:p>
        </p:txBody>
      </p:sp>
      <p:pic>
        <p:nvPicPr>
          <p:cNvPr id="7" name="Billede 3">
            <a:extLst>
              <a:ext uri="{FF2B5EF4-FFF2-40B4-BE49-F238E27FC236}">
                <a16:creationId xmlns:a16="http://schemas.microsoft.com/office/drawing/2014/main" id="{1195A3B9-1B6F-4243-A705-FD5D22EF0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36" y="5440582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636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3">
            <a:extLst>
              <a:ext uri="{FF2B5EF4-FFF2-40B4-BE49-F238E27FC236}">
                <a16:creationId xmlns:a16="http://schemas.microsoft.com/office/drawing/2014/main" id="{6A2FAA71-2CF3-41D9-BE4D-4786A148A5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392071" y="-1091820"/>
            <a:ext cx="12624178" cy="794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4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da-DK" sz="2500">
                <a:solidFill>
                  <a:schemeClr val="accent1"/>
                </a:solidFill>
              </a:rPr>
              <a:t>Vejledning i Samspil </a:t>
            </a:r>
            <a:r>
              <a:rPr lang="da-DK" sz="2500" b="0">
                <a:solidFill>
                  <a:schemeClr val="accent1"/>
                </a:solidFill>
              </a:rPr>
              <a:t>-forskningsprojekt</a:t>
            </a:r>
            <a:br>
              <a:rPr lang="da-DK" sz="2500">
                <a:solidFill>
                  <a:schemeClr val="accent1"/>
                </a:solidFill>
              </a:rPr>
            </a:br>
            <a:endParaRPr lang="da-DK" sz="2500">
              <a:solidFill>
                <a:schemeClr val="accent1"/>
              </a:solidFill>
            </a:endParaRPr>
          </a:p>
        </p:txBody>
      </p:sp>
      <p:cxnSp>
        <p:nvCxnSpPr>
          <p:cNvPr id="14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2100" b="1" dirty="0"/>
              <a:t>Integreret vejledning </a:t>
            </a:r>
          </a:p>
          <a:p>
            <a:pPr>
              <a:buFontTx/>
              <a:buChar char="-"/>
            </a:pPr>
            <a:r>
              <a:rPr lang="da-DK" sz="2100" b="1" dirty="0"/>
              <a:t>organisere vejledningen som en integreret del af skolens samlede liv</a:t>
            </a:r>
            <a:br>
              <a:rPr lang="da-DK" sz="2100" b="1" dirty="0"/>
            </a:br>
            <a:r>
              <a:rPr lang="da-DK" sz="2000" b="1" dirty="0"/>
              <a:t>og ikke kun noget der foregår på et vejlederkontor eller ved optagelse.dk-processen.</a:t>
            </a:r>
            <a:br>
              <a:rPr lang="da-DK" sz="2100" b="1" dirty="0"/>
            </a:br>
            <a:endParaRPr lang="da-DK" sz="2100" b="1" dirty="0"/>
          </a:p>
          <a:p>
            <a:pPr>
              <a:buFontTx/>
              <a:buChar char="-"/>
            </a:pPr>
            <a:r>
              <a:rPr lang="da-DK" sz="2100" b="1" dirty="0"/>
              <a:t>Vejlederen er facilitator</a:t>
            </a:r>
          </a:p>
          <a:p>
            <a:pPr>
              <a:buFontTx/>
              <a:buChar char="-"/>
            </a:pPr>
            <a:endParaRPr lang="da-DK" sz="2100" b="1" dirty="0"/>
          </a:p>
          <a:p>
            <a:pPr>
              <a:buFontTx/>
              <a:buChar char="-"/>
            </a:pPr>
            <a:r>
              <a:rPr lang="da-DK" sz="2100" b="1" dirty="0"/>
              <a:t>Karrierelæring</a:t>
            </a:r>
          </a:p>
          <a:p>
            <a:pPr marL="0" indent="0">
              <a:buNone/>
            </a:pPr>
            <a:endParaRPr lang="da-DK" sz="2100" b="1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9D78F2B-CB2B-41C3-9885-F61D94F0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3" y="6097588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59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0"/>
            <a:ext cx="2751871" cy="2996031"/>
          </a:xfrm>
        </p:spPr>
        <p:txBody>
          <a:bodyPr>
            <a:normAutofit/>
          </a:bodyPr>
          <a:lstStyle/>
          <a:p>
            <a:r>
              <a:rPr lang="da-DK" sz="2800" dirty="0">
                <a:solidFill>
                  <a:srgbClr val="FFFFFF"/>
                </a:solidFill>
              </a:rPr>
              <a:t>Vejledningssynet    </a:t>
            </a:r>
            <a:br>
              <a:rPr lang="da-DK" sz="2800" dirty="0">
                <a:solidFill>
                  <a:srgbClr val="FFFFFF"/>
                </a:solidFill>
              </a:rPr>
            </a:br>
            <a:r>
              <a:rPr lang="da-DK" sz="2800" b="0" dirty="0">
                <a:solidFill>
                  <a:srgbClr val="FFFFFF"/>
                </a:solidFill>
              </a:rPr>
              <a:t>-for skoleformen, for den enkelte skole og for dig</a:t>
            </a:r>
            <a:endParaRPr lang="da-DK" sz="2800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67930" y="191069"/>
            <a:ext cx="4398649" cy="5841431"/>
          </a:xfrm>
        </p:spPr>
        <p:txBody>
          <a:bodyPr anchor="ctr">
            <a:normAutofit/>
          </a:bodyPr>
          <a:lstStyle/>
          <a:p>
            <a:r>
              <a:rPr lang="da-DK" sz="2100" dirty="0">
                <a:solidFill>
                  <a:srgbClr val="000000"/>
                </a:solidFill>
              </a:rPr>
              <a:t>Hvad er de overordnede værdier. Hvad er vejledningen en del af : </a:t>
            </a:r>
            <a:br>
              <a:rPr lang="da-DK" sz="2100" dirty="0">
                <a:solidFill>
                  <a:srgbClr val="000000"/>
                </a:solidFill>
              </a:rPr>
            </a:br>
            <a:r>
              <a:rPr lang="da-DK" sz="2100" dirty="0">
                <a:solidFill>
                  <a:srgbClr val="000000"/>
                </a:solidFill>
              </a:rPr>
              <a:t>-integreret i arbejdet med at danne og uddanne de unge</a:t>
            </a:r>
          </a:p>
          <a:p>
            <a:r>
              <a:rPr lang="da-DK" sz="2100" dirty="0">
                <a:solidFill>
                  <a:srgbClr val="000000"/>
                </a:solidFill>
              </a:rPr>
              <a:t>Hvad skal vejledningen handle om, –hvad skal de unge lære i vejledningen. -bl.a. styrke de unge i at træffe reflekterede valg</a:t>
            </a:r>
          </a:p>
          <a:p>
            <a:r>
              <a:rPr lang="da-DK" sz="2100" dirty="0">
                <a:solidFill>
                  <a:srgbClr val="000000"/>
                </a:solidFill>
              </a:rPr>
              <a:t>Rum og rammer      </a:t>
            </a:r>
            <a:br>
              <a:rPr lang="da-DK" sz="2100" dirty="0">
                <a:solidFill>
                  <a:srgbClr val="000000"/>
                </a:solidFill>
              </a:rPr>
            </a:br>
            <a:r>
              <a:rPr lang="da-DK" sz="2100" dirty="0">
                <a:solidFill>
                  <a:srgbClr val="000000"/>
                </a:solidFill>
              </a:rPr>
              <a:t> -særlig rum 24/7 og fællesskabet</a:t>
            </a:r>
          </a:p>
          <a:p>
            <a:r>
              <a:rPr lang="da-DK" sz="2100" dirty="0">
                <a:solidFill>
                  <a:srgbClr val="000000"/>
                </a:solidFill>
              </a:rPr>
              <a:t>Samarbejde              </a:t>
            </a:r>
            <a:br>
              <a:rPr lang="da-DK" sz="2100" dirty="0">
                <a:solidFill>
                  <a:srgbClr val="000000"/>
                </a:solidFill>
              </a:rPr>
            </a:br>
            <a:r>
              <a:rPr lang="da-DK" sz="2100" dirty="0">
                <a:solidFill>
                  <a:srgbClr val="000000"/>
                </a:solidFill>
              </a:rPr>
              <a:t> -de unge, forældre, eksterne </a:t>
            </a:r>
            <a:r>
              <a:rPr lang="da-DK" sz="1800" dirty="0">
                <a:solidFill>
                  <a:srgbClr val="000000"/>
                </a:solidFill>
              </a:rPr>
              <a:t>(ex UU)</a:t>
            </a:r>
          </a:p>
          <a:p>
            <a:r>
              <a:rPr lang="da-DK" sz="2100" dirty="0">
                <a:solidFill>
                  <a:srgbClr val="000000"/>
                </a:solidFill>
              </a:rPr>
              <a:t>Etik                              </a:t>
            </a:r>
            <a:br>
              <a:rPr lang="da-DK" sz="2100" dirty="0">
                <a:solidFill>
                  <a:srgbClr val="000000"/>
                </a:solidFill>
              </a:rPr>
            </a:br>
            <a:r>
              <a:rPr lang="da-DK" sz="2100" dirty="0">
                <a:solidFill>
                  <a:srgbClr val="000000"/>
                </a:solidFill>
              </a:rPr>
              <a:t>-tillid, respekt, ligeværdighed, åbenhed</a:t>
            </a:r>
          </a:p>
          <a:p>
            <a:endParaRPr lang="da-DK" sz="2100" dirty="0">
              <a:solidFill>
                <a:srgbClr val="000000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F7ED2894-ED3E-43A4-B5DD-05BEFA727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1" y="5558548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712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 fontScale="90000"/>
          </a:bodyPr>
          <a:lstStyle/>
          <a:p>
            <a:r>
              <a:rPr lang="da-DK" dirty="0"/>
              <a:t>Uddannelse er vigtig. </a:t>
            </a:r>
            <a:br>
              <a:rPr lang="da-DK" dirty="0"/>
            </a:br>
            <a:br>
              <a:rPr lang="da-DK" dirty="0"/>
            </a:br>
            <a:r>
              <a:rPr lang="da-DK" dirty="0"/>
              <a:t>Udbyg din viden over årene</a:t>
            </a:r>
            <a:br>
              <a:rPr lang="da-DK" dirty="0">
                <a:solidFill>
                  <a:srgbClr val="FFFFFF"/>
                </a:solidFill>
              </a:rPr>
            </a:br>
            <a:endParaRPr lang="da-DK" dirty="0">
              <a:solidFill>
                <a:srgbClr val="FFFFFF"/>
              </a:solidFill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da-DK" sz="2100" b="1" dirty="0">
                <a:solidFill>
                  <a:srgbClr val="000000"/>
                </a:solidFill>
              </a:rPr>
              <a:t>Basiskursus og diplom-modul.  		</a:t>
            </a:r>
          </a:p>
          <a:p>
            <a:r>
              <a:rPr lang="da-DK" sz="2100" b="1" dirty="0">
                <a:solidFill>
                  <a:srgbClr val="000000"/>
                </a:solidFill>
              </a:rPr>
              <a:t>Følg med på vores </a:t>
            </a:r>
            <a:r>
              <a:rPr lang="da-DK" sz="2100" b="1" dirty="0" err="1">
                <a:solidFill>
                  <a:srgbClr val="000000"/>
                </a:solidFill>
              </a:rPr>
              <a:t>facebook</a:t>
            </a:r>
            <a:r>
              <a:rPr lang="da-DK" sz="2100" b="1" dirty="0">
                <a:solidFill>
                  <a:srgbClr val="000000"/>
                </a:solidFill>
              </a:rPr>
              <a:t> -der sker en masse</a:t>
            </a:r>
          </a:p>
          <a:p>
            <a:endParaRPr lang="da-DK" sz="2100" b="1" dirty="0">
              <a:solidFill>
                <a:srgbClr val="000000"/>
              </a:solidFill>
            </a:endParaRPr>
          </a:p>
          <a:p>
            <a:r>
              <a:rPr lang="da-DK" sz="2100" b="1" dirty="0">
                <a:solidFill>
                  <a:srgbClr val="000000"/>
                </a:solidFill>
              </a:rPr>
              <a:t>Få vejledningsnyhedsbrevet ind i din mailboks</a:t>
            </a:r>
          </a:p>
          <a:p>
            <a:endParaRPr lang="da-DK" sz="2100" b="1" dirty="0">
              <a:solidFill>
                <a:srgbClr val="000000"/>
              </a:solidFill>
            </a:endParaRPr>
          </a:p>
          <a:p>
            <a:endParaRPr lang="da-DK" sz="2100" dirty="0">
              <a:solidFill>
                <a:srgbClr val="000000"/>
              </a:solidFill>
            </a:endParaRPr>
          </a:p>
          <a:p>
            <a:endParaRPr lang="da-DK" sz="2100" dirty="0">
              <a:solidFill>
                <a:srgbClr val="000000"/>
              </a:solidFill>
            </a:endParaRPr>
          </a:p>
          <a:p>
            <a:endParaRPr lang="da-DK" sz="2100" dirty="0">
              <a:solidFill>
                <a:srgbClr val="000000"/>
              </a:solidFill>
            </a:endParaRPr>
          </a:p>
        </p:txBody>
      </p:sp>
      <p:pic>
        <p:nvPicPr>
          <p:cNvPr id="7" name="Billede 3">
            <a:extLst>
              <a:ext uri="{FF2B5EF4-FFF2-40B4-BE49-F238E27FC236}">
                <a16:creationId xmlns:a16="http://schemas.microsoft.com/office/drawing/2014/main" id="{100BF726-0DA2-4EC8-871E-03FF4B31C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91" y="5440582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da-DK" sz="3500">
                <a:solidFill>
                  <a:srgbClr val="FFFFFF"/>
                </a:solidFill>
              </a:rPr>
              <a:t>Gode råd</a:t>
            </a:r>
          </a:p>
        </p:txBody>
      </p:sp>
      <p:sp>
        <p:nvSpPr>
          <p:cNvPr id="28" name="Pladsholder til indhold 2"/>
          <p:cNvSpPr>
            <a:spLocks noGrp="1"/>
          </p:cNvSpPr>
          <p:nvPr>
            <p:ph idx="1"/>
          </p:nvPr>
        </p:nvSpPr>
        <p:spPr>
          <a:xfrm>
            <a:off x="884419" y="2753937"/>
            <a:ext cx="7375161" cy="3469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b="1" dirty="0">
                <a:solidFill>
                  <a:srgbClr val="000000"/>
                </a:solidFill>
              </a:rPr>
              <a:t>God viden at kunne udenad:</a:t>
            </a:r>
            <a:br>
              <a:rPr lang="da-DK" sz="1800" b="1" dirty="0">
                <a:solidFill>
                  <a:srgbClr val="000000"/>
                </a:solidFill>
              </a:rPr>
            </a:br>
            <a:br>
              <a:rPr lang="da-DK" sz="1800" dirty="0">
                <a:solidFill>
                  <a:srgbClr val="000000"/>
                </a:solidFill>
              </a:rPr>
            </a:br>
            <a:r>
              <a:rPr lang="da-DK" sz="1800" dirty="0">
                <a:solidFill>
                  <a:srgbClr val="000000"/>
                </a:solidFill>
              </a:rPr>
              <a:t>Vær inde i ungdomsuddannelsernes opbygning og optagelseskravene til ungdomsuddannelserne.</a:t>
            </a:r>
          </a:p>
          <a:p>
            <a:pPr marL="0" indent="0">
              <a:buNone/>
            </a:pPr>
            <a:r>
              <a:rPr lang="da-DK" sz="1800" dirty="0">
                <a:solidFill>
                  <a:srgbClr val="000000"/>
                </a:solidFill>
              </a:rPr>
              <a:t>Så meget at du nogenlunde kan svare fra hoften af!</a:t>
            </a:r>
          </a:p>
          <a:p>
            <a:pPr marL="0" indent="0">
              <a:buNone/>
            </a:pPr>
            <a:r>
              <a:rPr lang="da-DK" sz="1800" dirty="0">
                <a:solidFill>
                  <a:srgbClr val="000000"/>
                </a:solidFill>
              </a:rPr>
              <a:t>Det </a:t>
            </a:r>
            <a:r>
              <a:rPr lang="da-DK" sz="1800" dirty="0" err="1">
                <a:solidFill>
                  <a:srgbClr val="000000"/>
                </a:solidFill>
              </a:rPr>
              <a:t>gi´r</a:t>
            </a:r>
            <a:r>
              <a:rPr lang="da-DK" sz="1800" dirty="0">
                <a:solidFill>
                  <a:srgbClr val="000000"/>
                </a:solidFill>
              </a:rPr>
              <a:t> respekt hos både elever og forældre! </a:t>
            </a:r>
            <a:br>
              <a:rPr lang="da-DK" sz="1800" dirty="0">
                <a:solidFill>
                  <a:srgbClr val="000000"/>
                </a:solidFill>
              </a:rPr>
            </a:br>
            <a:r>
              <a:rPr lang="da-DK" sz="1800" dirty="0">
                <a:solidFill>
                  <a:srgbClr val="000000"/>
                </a:solidFill>
              </a:rPr>
              <a:t>–og letter din dagligdag.		</a:t>
            </a:r>
            <a:endParaRPr lang="da-DK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a-DK" sz="18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a-DK" sz="1800" b="1" dirty="0">
                <a:solidFill>
                  <a:srgbClr val="000000"/>
                </a:solidFill>
              </a:rPr>
              <a:t>Prioritér/sæt fokus på</a:t>
            </a:r>
            <a:br>
              <a:rPr lang="da-DK" sz="1800" b="1" dirty="0">
                <a:solidFill>
                  <a:srgbClr val="000000"/>
                </a:solidFill>
              </a:rPr>
            </a:br>
            <a:r>
              <a:rPr lang="da-DK" sz="1800" dirty="0">
                <a:solidFill>
                  <a:srgbClr val="000000"/>
                </a:solidFill>
              </a:rPr>
              <a:t>-kun 2 ting af gangen i dit første år som vejleder. Eks. brobygning og optagelse.dk-processen</a:t>
            </a:r>
          </a:p>
        </p:txBody>
      </p:sp>
      <p:pic>
        <p:nvPicPr>
          <p:cNvPr id="7" name="Billede 3">
            <a:extLst>
              <a:ext uri="{FF2B5EF4-FFF2-40B4-BE49-F238E27FC236}">
                <a16:creationId xmlns:a16="http://schemas.microsoft.com/office/drawing/2014/main" id="{31E3CD70-77E6-4F9F-9D4E-47502BBA5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30" y="6092659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illede 3">
            <a:extLst>
              <a:ext uri="{FF2B5EF4-FFF2-40B4-BE49-F238E27FC236}">
                <a16:creationId xmlns:a16="http://schemas.microsoft.com/office/drawing/2014/main" id="{775F9ADF-C1DB-4923-B0F4-0FEFA0B6F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42" y="6247606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124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96849D1-1F50-498A-B80F-A8DD6607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da-DK" sz="3500">
                <a:solidFill>
                  <a:srgbClr val="FFFFFF"/>
                </a:solidFill>
              </a:rPr>
              <a:t>Spørgsmål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23896F-9777-41E6-8433-99FBFCE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2879678"/>
            <a:ext cx="7375161" cy="2907268"/>
          </a:xfrm>
        </p:spPr>
        <p:txBody>
          <a:bodyPr>
            <a:normAutofit/>
          </a:bodyPr>
          <a:lstStyle/>
          <a:p>
            <a:r>
              <a:rPr lang="da-DK" sz="2000" dirty="0">
                <a:solidFill>
                  <a:srgbClr val="000000"/>
                </a:solidFill>
              </a:rPr>
              <a:t>Hvor mange timer får du til vejledningsopgaven?</a:t>
            </a:r>
          </a:p>
          <a:p>
            <a:r>
              <a:rPr lang="da-DK" sz="2000" dirty="0">
                <a:solidFill>
                  <a:srgbClr val="000000"/>
                </a:solidFill>
              </a:rPr>
              <a:t>Hvem skal med på Basiskurset her i efteråret?</a:t>
            </a:r>
          </a:p>
          <a:p>
            <a:r>
              <a:rPr lang="da-DK" sz="2000" dirty="0">
                <a:solidFill>
                  <a:srgbClr val="000000"/>
                </a:solidFill>
              </a:rPr>
              <a:t>…</a:t>
            </a:r>
          </a:p>
          <a:p>
            <a:r>
              <a:rPr lang="da-DK" sz="2000" dirty="0">
                <a:solidFill>
                  <a:srgbClr val="000000"/>
                </a:solidFill>
              </a:rPr>
              <a:t>….</a:t>
            </a:r>
          </a:p>
          <a:p>
            <a:r>
              <a:rPr lang="da-DK" sz="2000" dirty="0">
                <a:solidFill>
                  <a:srgbClr val="000000"/>
                </a:solidFill>
              </a:rPr>
              <a:t>…</a:t>
            </a:r>
          </a:p>
          <a:p>
            <a:endParaRPr lang="da-DK" sz="1700" dirty="0">
              <a:solidFill>
                <a:srgbClr val="000000"/>
              </a:solidFill>
            </a:endParaRPr>
          </a:p>
        </p:txBody>
      </p:sp>
      <p:pic>
        <p:nvPicPr>
          <p:cNvPr id="6" name="Billede 3">
            <a:extLst>
              <a:ext uri="{FF2B5EF4-FFF2-40B4-BE49-F238E27FC236}">
                <a16:creationId xmlns:a16="http://schemas.microsoft.com/office/drawing/2014/main" id="{ECF8A789-90E2-467F-A48D-912361F4E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727" y="6031320"/>
            <a:ext cx="13335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4299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5336" y="0"/>
            <a:ext cx="933933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10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225</TotalTime>
  <Words>79</Words>
  <Application>Microsoft Office PowerPoint</Application>
  <PresentationFormat>Skærmshow (4:3)</PresentationFormat>
  <Paragraphs>38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PowerPoint-præsentation</vt:lpstr>
      <vt:lpstr>Hvor kan jeg hente hjælp?</vt:lpstr>
      <vt:lpstr>PowerPoint-præsentation</vt:lpstr>
      <vt:lpstr>Vejledning i Samspil -forskningsprojekt </vt:lpstr>
      <vt:lpstr>Vejledningssynet     -for skoleformen, for den enkelte skole og for dig</vt:lpstr>
      <vt:lpstr>Uddannelse er vigtig.   Udbyg din viden over årene </vt:lpstr>
      <vt:lpstr>Gode råd</vt:lpstr>
      <vt:lpstr>Spørgsmål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Olga Mlijevska</dc:creator>
  <cp:lastModifiedBy>Lis Brok-Jørgensen</cp:lastModifiedBy>
  <cp:revision>37</cp:revision>
  <dcterms:created xsi:type="dcterms:W3CDTF">2014-07-06T19:31:46Z</dcterms:created>
  <dcterms:modified xsi:type="dcterms:W3CDTF">2018-09-14T11:51:17Z</dcterms:modified>
</cp:coreProperties>
</file>