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69" r:id="rId10"/>
    <p:sldId id="270" r:id="rId11"/>
    <p:sldId id="268" r:id="rId12"/>
  </p:sldIdLst>
  <p:sldSz cx="9144000" cy="6858000" type="screen4x3"/>
  <p:notesSz cx="6794500" cy="99314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8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745" autoAdjust="0"/>
  </p:normalViewPr>
  <p:slideViewPr>
    <p:cSldViewPr>
      <p:cViewPr varScale="1">
        <p:scale>
          <a:sx n="108" d="100"/>
          <a:sy n="108" d="100"/>
        </p:scale>
        <p:origin x="17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A0587E-83AF-4C7A-B6EE-8EAD6E33DD9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31749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A39002-19E7-49B4-B792-998338A921ED}" type="datetimeFigureOut">
              <a:rPr lang="da-DK"/>
              <a:pPr>
                <a:defRPr/>
              </a:pPr>
              <a:t>14-09-2018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F8E587-1928-4E20-A0F0-F97ECB03208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07164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254966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71928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92446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420533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303989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418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390916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236599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31477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67786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  <p:extLst>
      <p:ext uri="{BB962C8B-B14F-4D97-AF65-F5344CB8AC3E}">
        <p14:creationId xmlns:p14="http://schemas.microsoft.com/office/powerpoint/2010/main" val="175263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6130925"/>
            <a:ext cx="1871662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a-DK"/>
              <a:t>Mette Hjort-Madsen, mhm@efterskoleforeningen.dk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@efterskoleforeningen.d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su.dk/" TargetMode="External"/><Relationship Id="rId2" Type="http://schemas.openxmlformats.org/officeDocument/2006/relationships/hyperlink" Target="http://spsu-net.spsu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tsinformation.dk/Forms/R0710.aspx?id=16063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da-DK" b="1" dirty="0"/>
              <a:t>SPS på ungdomsuddannelser</a:t>
            </a:r>
            <a:r>
              <a:rPr lang="da-DK" dirty="0"/>
              <a:t>	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Sine Eggert, specialkonsulent, Efterskoleforeningen</a:t>
            </a:r>
          </a:p>
          <a:p>
            <a:endParaRPr lang="da-DK" dirty="0"/>
          </a:p>
          <a:p>
            <a:r>
              <a:rPr lang="da-DK" dirty="0"/>
              <a:t>E-mail: </a:t>
            </a:r>
            <a:r>
              <a:rPr lang="da-DK" dirty="0">
                <a:hlinkClick r:id="rId2"/>
              </a:rPr>
              <a:t>se@efterskoleforeningen.dk</a:t>
            </a:r>
            <a:endParaRPr lang="da-DK" dirty="0"/>
          </a:p>
          <a:p>
            <a:r>
              <a:rPr lang="da-DK" dirty="0"/>
              <a:t>Tlf. 33179768/ 20767979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245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60ED9-3FE4-499F-8929-855938C4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gode overgang - hjælpemidler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D23134-05D8-47A8-B105-F3F49682D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Bevilgede hjælpemidler skal IKKE sendes retur til staten, hvis eleven fortsætter på en ungdomsuddannelse</a:t>
            </a:r>
          </a:p>
          <a:p>
            <a:r>
              <a:rPr lang="da-DK" sz="2400" dirty="0"/>
              <a:t>Eleven tager hjælpemidlerne med videre til ungdomsuddannelse</a:t>
            </a:r>
          </a:p>
          <a:p>
            <a:r>
              <a:rPr lang="da-DK" sz="2400" dirty="0"/>
              <a:t>Skriv gerne til den nye uddannelse og gør opmærksom på at eleven medbringer hjælpemidler</a:t>
            </a:r>
          </a:p>
          <a:p>
            <a:r>
              <a:rPr lang="da-DK" sz="2400" dirty="0"/>
              <a:t>Den nye uddannelse søger om en overflytning af hjælpemidlet </a:t>
            </a:r>
          </a:p>
          <a:p>
            <a:r>
              <a:rPr lang="da-DK" sz="2400" dirty="0"/>
              <a:t>Upload evt. ordblindetest i SPS2005, hvis man opdager behovet sent (og lad den nye uddannelse søge)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315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E24EC-F0C8-4AA3-BE19-49F90AEB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kan man læse mere?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D5BB8A-22CE-4785-B113-927E230BB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err="1"/>
              <a:t>Spsu</a:t>
            </a:r>
            <a:r>
              <a:rPr lang="da-DK" sz="2000" dirty="0"/>
              <a:t>-net (til administratorer)</a:t>
            </a:r>
          </a:p>
          <a:p>
            <a:r>
              <a:rPr lang="da-DK" sz="2000" dirty="0">
                <a:hlinkClick r:id="rId2"/>
              </a:rPr>
              <a:t>http://spsu-net.spsu.dk</a:t>
            </a:r>
            <a:endParaRPr lang="da-DK" sz="2000" dirty="0"/>
          </a:p>
          <a:p>
            <a:r>
              <a:rPr lang="da-DK" sz="2000" dirty="0"/>
              <a:t>Brugernavn: spsu1026</a:t>
            </a:r>
          </a:p>
          <a:p>
            <a:r>
              <a:rPr lang="da-DK" sz="2000" dirty="0"/>
              <a:t>Adgangskode: s1026</a:t>
            </a:r>
          </a:p>
          <a:p>
            <a:endParaRPr lang="da-DK" sz="2000" dirty="0"/>
          </a:p>
          <a:p>
            <a:r>
              <a:rPr lang="da-DK" sz="2000" dirty="0"/>
              <a:t>Spsu.dk (til forældre og elever)</a:t>
            </a:r>
          </a:p>
          <a:p>
            <a:r>
              <a:rPr lang="da-DK" sz="2000" dirty="0">
                <a:hlinkClick r:id="rId3"/>
              </a:rPr>
              <a:t>www.spsu.dk</a:t>
            </a:r>
            <a:r>
              <a:rPr lang="da-DK" sz="2000" dirty="0"/>
              <a:t> </a:t>
            </a:r>
          </a:p>
          <a:p>
            <a:endParaRPr lang="da-DK" sz="2000" dirty="0"/>
          </a:p>
          <a:p>
            <a:r>
              <a:rPr lang="da-DK" sz="2000" dirty="0"/>
              <a:t>SPS-bekendtgørelsen for ungdomsuddannelser (BEK 1377 (2013))</a:t>
            </a:r>
          </a:p>
          <a:p>
            <a:pPr marL="0" indent="0">
              <a:buNone/>
            </a:pPr>
            <a:r>
              <a:rPr lang="da-DK" sz="2000" dirty="0"/>
              <a:t>	</a:t>
            </a:r>
            <a:r>
              <a:rPr lang="da-DK" sz="2000" dirty="0">
                <a:hlinkClick r:id="rId4"/>
              </a:rPr>
              <a:t>https://www.retsinformation.dk/Forms/R0710.aspx?id=160631</a:t>
            </a:r>
            <a:endParaRPr lang="da-DK" sz="2000" dirty="0"/>
          </a:p>
          <a:p>
            <a:pPr marL="0" indent="0"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18012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0459A-9117-4682-AD8B-9F9507A6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SPS?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253C6E-47E4-4974-AE2C-5B19637DF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 Specialpædagogisk bistand kan ydes til elever der som følge af </a:t>
            </a:r>
            <a:r>
              <a:rPr lang="da-DK" u="sng" dirty="0"/>
              <a:t>fysisk eller psykisk funktionsnedsættelse</a:t>
            </a:r>
            <a:r>
              <a:rPr lang="da-DK" dirty="0"/>
              <a:t> eller </a:t>
            </a:r>
            <a:r>
              <a:rPr lang="da-DK" u="sng" dirty="0"/>
              <a:t>tilsvarende svære vanskeligheder</a:t>
            </a:r>
            <a:r>
              <a:rPr lang="da-DK" dirty="0"/>
              <a:t> for at gennemføre uddannelsen har et fagligt velbegrundet behov for specialpædagogisk bistand, som kan kompensere funktionsnedsættelsen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374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A47BA-F3F0-4038-87DE-BD8CCEEA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Hvilke uddannelser ydes der støtte til?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E674AF-4023-4C80-B47A-95E49620B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000" dirty="0"/>
          </a:p>
          <a:p>
            <a:r>
              <a:rPr lang="da-DK" sz="2000" dirty="0"/>
              <a:t>STX (almen studentereksamen) </a:t>
            </a:r>
          </a:p>
          <a:p>
            <a:r>
              <a:rPr lang="da-DK" sz="2000" dirty="0"/>
              <a:t>HHX (højere handelseksamen) </a:t>
            </a:r>
          </a:p>
          <a:p>
            <a:r>
              <a:rPr lang="da-DK" sz="2000" dirty="0"/>
              <a:t>HTX (højere teknisk eksamen) </a:t>
            </a:r>
          </a:p>
          <a:p>
            <a:r>
              <a:rPr lang="da-DK" sz="2000" dirty="0"/>
              <a:t>HF (højere forberedelseseksamen) </a:t>
            </a:r>
          </a:p>
          <a:p>
            <a:r>
              <a:rPr lang="da-DK" sz="2000" dirty="0"/>
              <a:t>GSK (gymnasiale suppleringskurser) </a:t>
            </a:r>
          </a:p>
          <a:p>
            <a:r>
              <a:rPr lang="da-DK" sz="2000" dirty="0"/>
              <a:t>EUD (erhvervsuddannelse) </a:t>
            </a:r>
          </a:p>
          <a:p>
            <a:r>
              <a:rPr lang="da-DK" sz="2000" dirty="0"/>
              <a:t>SOSU (social- og sundhedshjælper og social- og sundhedsassistent) </a:t>
            </a:r>
          </a:p>
          <a:p>
            <a:r>
              <a:rPr lang="da-DK" sz="2000" dirty="0"/>
              <a:t>PAU (pædagogisk assistent)</a:t>
            </a:r>
          </a:p>
          <a:p>
            <a:r>
              <a:rPr lang="da-DK" sz="2000" dirty="0"/>
              <a:t>KUU (kombineret ungdomsuddannelse)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953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5979B-4719-4F2C-B3EE-9ACBAD9B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Eksempler på funktionsnedsættelser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684A1E-DDFA-4867-88DD-CBCCEF62B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Ordblindhed</a:t>
            </a:r>
          </a:p>
          <a:p>
            <a:r>
              <a:rPr lang="da-DK" dirty="0"/>
              <a:t>Psykisk funktionsnedsættelse</a:t>
            </a:r>
          </a:p>
          <a:p>
            <a:pPr lvl="1"/>
            <a:r>
              <a:rPr lang="da-DK" dirty="0"/>
              <a:t>Udviklingsforstyrrelser</a:t>
            </a:r>
          </a:p>
          <a:p>
            <a:pPr lvl="1"/>
            <a:r>
              <a:rPr lang="da-DK" dirty="0"/>
              <a:t>Angst, depression m.v.</a:t>
            </a:r>
          </a:p>
          <a:p>
            <a:r>
              <a:rPr lang="da-DK" dirty="0"/>
              <a:t>Svagsynede og blinde</a:t>
            </a:r>
          </a:p>
          <a:p>
            <a:r>
              <a:rPr lang="da-DK" dirty="0"/>
              <a:t>Hørehæmmede og døve</a:t>
            </a:r>
          </a:p>
          <a:p>
            <a:r>
              <a:rPr lang="da-DK" dirty="0"/>
              <a:t>Bevægelseshæmmede</a:t>
            </a:r>
          </a:p>
        </p:txBody>
      </p:sp>
    </p:spTree>
    <p:extLst>
      <p:ext uri="{BB962C8B-B14F-4D97-AF65-F5344CB8AC3E}">
        <p14:creationId xmlns:p14="http://schemas.microsoft.com/office/powerpoint/2010/main" val="191208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E8C68-7E6B-44CE-8968-6117F58E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Støtteformer : Hjælpemidler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A3A64D-6FA9-4229-9ACB-AC41B2046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dirty="0"/>
              <a:t>Programpakke/startpakke + instruktion og rammebevilling (ordblinde)</a:t>
            </a:r>
          </a:p>
          <a:p>
            <a:pPr lvl="1"/>
            <a:r>
              <a:rPr lang="da-DK" dirty="0"/>
              <a:t>Startpakker til svagsynede og blinde elever</a:t>
            </a:r>
          </a:p>
          <a:p>
            <a:pPr lvl="1"/>
            <a:r>
              <a:rPr lang="da-DK" dirty="0"/>
              <a:t>Høretekniske hjælpemidler</a:t>
            </a:r>
          </a:p>
          <a:p>
            <a:pPr lvl="1"/>
            <a:r>
              <a:rPr lang="da-DK" dirty="0"/>
              <a:t>Ergonomiske borde/stole til bevægehandicappede elever</a:t>
            </a:r>
          </a:p>
          <a:p>
            <a:pPr lvl="1"/>
            <a:r>
              <a:rPr lang="da-DK" dirty="0"/>
              <a:t>M.v.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847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3A97E-BFF6-4728-BF08-61ACA1DD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Støtteformer: Studiestøttetimer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04FA3C-033A-4A30-B3EB-DD467CB85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Afholdes af en underviser på uddannelsesstedet. Underviseren/støttelæreren yder faglig sparring og vejledning, så eleven kan udvikle strategier, der støtter indlæring og fastholdelse af faglig viden.</a:t>
            </a:r>
          </a:p>
          <a:p>
            <a:r>
              <a:rPr lang="da-DK" sz="2400" dirty="0"/>
              <a:t>Der er tale om en pædagogisk assistance, som skal imødekomme elevernes særlige behov med henblik på at gøre deres læring mere effektiv.</a:t>
            </a:r>
          </a:p>
          <a:p>
            <a:r>
              <a:rPr lang="da-DK" sz="2400" dirty="0"/>
              <a:t>Ugentlig ramme; 1-5 timer</a:t>
            </a:r>
          </a:p>
          <a:p>
            <a:r>
              <a:rPr lang="da-DK" sz="2400" dirty="0"/>
              <a:t>Ydes typisk til elever med ordblindhed og psykiske funktionsnedsættelser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091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F30F88-541E-41FD-8784-F9728439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Støtteformer: Praktisk medhjælp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48F8B5-5FAD-4F7A-BF1A-2D5B39C7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Praktisk hjælp til bevægelseshæmmede er personlig assistance til for eksempel at komme rundt på uddannelsesstedet, få materialer op af tasken, flytte sig fra kørestol til almindelig stol, vende siderne i en bog og hjælpe eleven med at gå på toilettet, hente mad i kantinen og hjælpe med at spise.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55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2FE97-F5B1-4F17-B39F-CB4712EA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Støtteformer: Støtteperson-timer (mentor)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FCD5E1-23DA-4ABF-AF78-FDB836A0D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/>
              <a:t>Støttepersontimer kan bruges til praktisk støtte på uddannelsen, vejledning og hjælp til planlægning.</a:t>
            </a:r>
          </a:p>
          <a:p>
            <a:r>
              <a:rPr lang="da-DK" sz="1800" dirty="0"/>
              <a:t>En støtteperson er en person, der har regelmæssig kontakt med eleven og yder praktisk støtte på uddannelsen, vejledning og hjælp til planlægning. Det kan for eksempel ske ved at støtte eleven i at:</a:t>
            </a:r>
          </a:p>
          <a:p>
            <a:r>
              <a:rPr lang="da-DK" sz="1800" dirty="0"/>
              <a:t>indgå i studie-/uddannelsesmiljøet </a:t>
            </a:r>
          </a:p>
          <a:p>
            <a:r>
              <a:rPr lang="da-DK" sz="1800" dirty="0"/>
              <a:t>møde til tiden i det rigtige undervisningslokale (når den uddannelsessøgende er til stede på uddannelsesinstitutionen, </a:t>
            </a:r>
            <a:r>
              <a:rPr lang="da-DK" sz="1800" b="1" dirty="0"/>
              <a:t>ikke</a:t>
            </a:r>
            <a:r>
              <a:rPr lang="da-DK" sz="1800" dirty="0"/>
              <a:t> morgenvækning og lignende) </a:t>
            </a:r>
          </a:p>
          <a:p>
            <a:r>
              <a:rPr lang="da-DK" sz="1800" dirty="0"/>
              <a:t>indgå i projektarbejde </a:t>
            </a:r>
          </a:p>
          <a:p>
            <a:r>
              <a:rPr lang="da-DK" sz="1800" dirty="0"/>
              <a:t>omgås sine medstuderende på en rimelig facon.</a:t>
            </a:r>
          </a:p>
          <a:p>
            <a:r>
              <a:rPr lang="da-DK" sz="1800" dirty="0"/>
              <a:t>Ramme på 1-5 timer om ugen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646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B1D2D-6F87-4D01-B242-E631F79E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Den gode overgang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6BC1A6-F6A6-41AE-96E0-B45E6E8D8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Informer ungdomsuddannelsen om elevens behov/vanskeligheder/styrker</a:t>
            </a:r>
          </a:p>
          <a:p>
            <a:pPr lvl="1"/>
            <a:r>
              <a:rPr lang="da-DK" dirty="0"/>
              <a:t>I elevens uddannelsesplan på optagelse.dk</a:t>
            </a:r>
          </a:p>
          <a:p>
            <a:pPr lvl="1"/>
            <a:r>
              <a:rPr lang="da-DK" dirty="0"/>
              <a:t>Direkte kontakt til den nye uddannelse (skriftligt/mundtligt)</a:t>
            </a:r>
          </a:p>
          <a:p>
            <a:pPr lvl="1"/>
            <a:r>
              <a:rPr lang="da-DK" dirty="0"/>
              <a:t>Den nye uddannelse kan søge tilskud, når eleven er optaget på sin uddannelse – sørg for overlevering af viden umiddelbart derefter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8664297"/>
      </p:ext>
    </p:extLst>
  </p:cSld>
  <p:clrMapOvr>
    <a:masterClrMapping/>
  </p:clrMapOvr>
</p:sld>
</file>

<file path=ppt/theme/theme1.xml><?xml version="1.0" encoding="utf-8"?>
<a:theme xmlns:a="http://schemas.openxmlformats.org/drawingml/2006/main" name="Præsentation">
  <a:themeElements>
    <a:clrScheme name="Præ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æ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æ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</Template>
  <TotalTime>922</TotalTime>
  <Words>448</Words>
  <Application>Microsoft Office PowerPoint</Application>
  <PresentationFormat>Skærmshow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Præsentation</vt:lpstr>
      <vt:lpstr>SPS på ungdomsuddannelser </vt:lpstr>
      <vt:lpstr>Hvad er SPS?</vt:lpstr>
      <vt:lpstr>Hvilke uddannelser ydes der støtte til?</vt:lpstr>
      <vt:lpstr>Eksempler på funktionsnedsættelser</vt:lpstr>
      <vt:lpstr>Støtteformer : Hjælpemidler</vt:lpstr>
      <vt:lpstr>Støtteformer: Studiestøttetimer </vt:lpstr>
      <vt:lpstr>Støtteformer: Praktisk medhjælp</vt:lpstr>
      <vt:lpstr>Støtteformer: Støtteperson-timer (mentor)</vt:lpstr>
      <vt:lpstr>Den gode overgang</vt:lpstr>
      <vt:lpstr>Den gode overgang - hjælpemidler</vt:lpstr>
      <vt:lpstr>Hvor kan man læse mere?</vt:lpstr>
    </vt:vector>
  </TitlesOfParts>
  <Company>Efterskolernes Sekretariat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Forsøgs og udviklingsmidler</dc:title>
  <dc:creator>ai</dc:creator>
  <cp:lastModifiedBy>Sine Eggert</cp:lastModifiedBy>
  <cp:revision>41</cp:revision>
  <dcterms:created xsi:type="dcterms:W3CDTF">2008-09-15T13:01:04Z</dcterms:created>
  <dcterms:modified xsi:type="dcterms:W3CDTF">2018-09-14T12:39:14Z</dcterms:modified>
</cp:coreProperties>
</file>