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2" r:id="rId6"/>
    <p:sldId id="263" r:id="rId7"/>
    <p:sldId id="264" r:id="rId8"/>
    <p:sldId id="265" r:id="rId9"/>
    <p:sldId id="266" r:id="rId10"/>
    <p:sldId id="271" r:id="rId11"/>
    <p:sldId id="272" r:id="rId12"/>
    <p:sldId id="270"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da-DK"/>
              <a:t>Klik for at redigere i master</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B8F5386-CA63-491F-A929-ADF009F6B2CD}" type="datetimeFigureOut">
              <a:rPr lang="da-DK" smtClean="0"/>
              <a:t>16-09-2018</a:t>
            </a:fld>
            <a:endParaRPr lang="da-DK"/>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da-DK"/>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20056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da-DK"/>
              <a:t>Klik for at redigere i master</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3B8F5386-CA63-491F-A929-ADF009F6B2CD}" type="datetimeFigureOut">
              <a:rPr lang="da-DK" smtClean="0"/>
              <a:t>16-09-2018</a:t>
            </a:fld>
            <a:endParaRPr lang="da-DK"/>
          </a:p>
        </p:txBody>
      </p:sp>
      <p:sp>
        <p:nvSpPr>
          <p:cNvPr id="6" name="Footer Placeholder 5"/>
          <p:cNvSpPr>
            <a:spLocks noGrp="1"/>
          </p:cNvSpPr>
          <p:nvPr>
            <p:ph type="ftr" sz="quarter" idx="11"/>
          </p:nvPr>
        </p:nvSpPr>
        <p:spPr/>
        <p:txBody>
          <a:bodyPr/>
          <a:lstStyle/>
          <a:p>
            <a:endParaRPr lang="da-DK"/>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163788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og billedteks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da-DK"/>
              <a:t>Klik for at redigere i master</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4" name="Date Placeholder 3"/>
          <p:cNvSpPr>
            <a:spLocks noGrp="1"/>
          </p:cNvSpPr>
          <p:nvPr>
            <p:ph type="dt" sz="half" idx="10"/>
          </p:nvPr>
        </p:nvSpPr>
        <p:spPr/>
        <p:txBody>
          <a:bodyPr/>
          <a:lstStyle/>
          <a:p>
            <a:fld id="{3B8F5386-CA63-491F-A929-ADF009F6B2CD}" type="datetimeFigureOut">
              <a:rPr lang="da-DK" smtClean="0"/>
              <a:t>16-09-2018</a:t>
            </a:fld>
            <a:endParaRPr lang="da-DK"/>
          </a:p>
        </p:txBody>
      </p:sp>
      <p:sp>
        <p:nvSpPr>
          <p:cNvPr id="5" name="Footer Placeholder 4"/>
          <p:cNvSpPr>
            <a:spLocks noGrp="1"/>
          </p:cNvSpPr>
          <p:nvPr>
            <p:ph type="ftr" sz="quarter" idx="11"/>
          </p:nvPr>
        </p:nvSpPr>
        <p:spPr/>
        <p:txBody>
          <a:bodyPr/>
          <a:lstStyle/>
          <a:p>
            <a:endParaRPr lang="da-DK"/>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36013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med billedteks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da-DK"/>
              <a:t>Klik for at redigere i master</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4" name="Date Placeholder 3"/>
          <p:cNvSpPr>
            <a:spLocks noGrp="1"/>
          </p:cNvSpPr>
          <p:nvPr>
            <p:ph type="dt" sz="half" idx="10"/>
          </p:nvPr>
        </p:nvSpPr>
        <p:spPr/>
        <p:txBody>
          <a:bodyPr/>
          <a:lstStyle/>
          <a:p>
            <a:fld id="{3B8F5386-CA63-491F-A929-ADF009F6B2CD}" type="datetimeFigureOut">
              <a:rPr lang="da-DK" smtClean="0"/>
              <a:t>16-09-2018</a:t>
            </a:fld>
            <a:endParaRPr lang="da-DK"/>
          </a:p>
        </p:txBody>
      </p:sp>
      <p:sp>
        <p:nvSpPr>
          <p:cNvPr id="5" name="Footer Placeholder 4"/>
          <p:cNvSpPr>
            <a:spLocks noGrp="1"/>
          </p:cNvSpPr>
          <p:nvPr>
            <p:ph type="ftr" sz="quarter" idx="11"/>
          </p:nvPr>
        </p:nvSpPr>
        <p:spPr/>
        <p:txBody>
          <a:bodyPr/>
          <a:lstStyle/>
          <a:p>
            <a:endParaRPr lang="da-DK"/>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3230157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vnekor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da-DK"/>
              <a:t>Klik for at redigere i master</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3B8F5386-CA63-491F-A929-ADF009F6B2CD}" type="datetimeFigureOut">
              <a:rPr lang="da-DK" smtClean="0"/>
              <a:t>16-09-2018</a:t>
            </a:fld>
            <a:endParaRPr lang="da-DK"/>
          </a:p>
        </p:txBody>
      </p:sp>
      <p:sp>
        <p:nvSpPr>
          <p:cNvPr id="5" name="Footer Placeholder 4"/>
          <p:cNvSpPr>
            <a:spLocks noGrp="1"/>
          </p:cNvSpPr>
          <p:nvPr>
            <p:ph type="ftr" sz="quarter" idx="11"/>
          </p:nvPr>
        </p:nvSpPr>
        <p:spPr/>
        <p:txBody>
          <a:bodyPr/>
          <a:lstStyle/>
          <a:p>
            <a:endParaRPr lang="da-DK"/>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515056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da-DK"/>
              <a:t>Klik for at redigere i master</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B8F5386-CA63-491F-A929-ADF009F6B2CD}" type="datetimeFigureOut">
              <a:rPr lang="da-DK" smtClean="0"/>
              <a:t>16-09-2018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545487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da-DK"/>
              <a:t>Klik for at redigere i master</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B8F5386-CA63-491F-A929-ADF009F6B2CD}" type="datetimeFigureOut">
              <a:rPr lang="da-DK" smtClean="0"/>
              <a:t>16-09-2018</a:t>
            </a:fld>
            <a:endParaRPr lang="da-DK"/>
          </a:p>
        </p:txBody>
      </p:sp>
      <p:sp>
        <p:nvSpPr>
          <p:cNvPr id="8" name="Footer Placeholder 7"/>
          <p:cNvSpPr>
            <a:spLocks noGrp="1"/>
          </p:cNvSpPr>
          <p:nvPr>
            <p:ph type="ftr" sz="quarter" idx="11"/>
          </p:nvPr>
        </p:nvSpPr>
        <p:spPr>
          <a:xfrm>
            <a:off x="561111" y="6391838"/>
            <a:ext cx="3644282" cy="304801"/>
          </a:xfrm>
        </p:spPr>
        <p:txBody>
          <a:bodyPr/>
          <a:lstStyle/>
          <a:p>
            <a:endParaRPr lang="da-DK"/>
          </a:p>
        </p:txBody>
      </p:sp>
      <p:sp>
        <p:nvSpPr>
          <p:cNvPr id="9" name="Slide Number Placeholder 8"/>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3394399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da-DK"/>
              <a:t>Klik for at redigere i master</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B8F5386-CA63-491F-A929-ADF009F6B2CD}" type="datetimeFigureOut">
              <a:rPr lang="da-DK" smtClean="0"/>
              <a:t>16-09-2018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292173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da-DK"/>
              <a:t>Klik for at redigere i master</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B8F5386-CA63-491F-A929-ADF009F6B2CD}" type="datetimeFigureOut">
              <a:rPr lang="da-DK" smtClean="0"/>
              <a:t>16-09-2018</a:t>
            </a:fld>
            <a:endParaRPr lang="da-DK"/>
          </a:p>
        </p:txBody>
      </p:sp>
      <p:sp>
        <p:nvSpPr>
          <p:cNvPr id="5" name="Footer Placeholder 4"/>
          <p:cNvSpPr>
            <a:spLocks noGrp="1"/>
          </p:cNvSpPr>
          <p:nvPr>
            <p:ph type="ftr" sz="quarter" idx="11"/>
          </p:nvPr>
        </p:nvSpPr>
        <p:spPr/>
        <p:txBody>
          <a:bodyPr/>
          <a:lstStyle/>
          <a:p>
            <a:endParaRPr lang="da-DK"/>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202675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3B8F5386-CA63-491F-A929-ADF009F6B2CD}" type="datetimeFigureOut">
              <a:rPr lang="da-DK" smtClean="0"/>
              <a:t>16-09-2018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353425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da-DK"/>
              <a:t>Klik for at redigere i master</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3B8F5386-CA63-491F-A929-ADF009F6B2CD}" type="datetimeFigureOut">
              <a:rPr lang="da-DK" smtClean="0"/>
              <a:t>16-09-2018</a:t>
            </a:fld>
            <a:endParaRPr lang="da-DK"/>
          </a:p>
        </p:txBody>
      </p:sp>
      <p:sp>
        <p:nvSpPr>
          <p:cNvPr id="5" name="Footer Placeholder 4"/>
          <p:cNvSpPr>
            <a:spLocks noGrp="1"/>
          </p:cNvSpPr>
          <p:nvPr>
            <p:ph type="ftr" sz="quarter" idx="11"/>
          </p:nvPr>
        </p:nvSpPr>
        <p:spPr/>
        <p:txBody>
          <a:bodyPr/>
          <a:lstStyle/>
          <a:p>
            <a:endParaRPr lang="da-DK"/>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173854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3B8F5386-CA63-491F-A929-ADF009F6B2CD}" type="datetimeFigureOut">
              <a:rPr lang="da-DK" smtClean="0"/>
              <a:t>16-09-2018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64926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i master</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3B8F5386-CA63-491F-A929-ADF009F6B2CD}" type="datetimeFigureOut">
              <a:rPr lang="da-DK" smtClean="0"/>
              <a:t>16-09-2018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251000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da-DK"/>
              <a:t>Klik for at redigere i master</a:t>
            </a:r>
            <a:endParaRPr lang="en-US" dirty="0"/>
          </a:p>
        </p:txBody>
      </p:sp>
      <p:sp>
        <p:nvSpPr>
          <p:cNvPr id="3" name="Date Placeholder 2"/>
          <p:cNvSpPr>
            <a:spLocks noGrp="1"/>
          </p:cNvSpPr>
          <p:nvPr>
            <p:ph type="dt" sz="half" idx="10"/>
          </p:nvPr>
        </p:nvSpPr>
        <p:spPr/>
        <p:txBody>
          <a:bodyPr/>
          <a:lstStyle/>
          <a:p>
            <a:fld id="{3B8F5386-CA63-491F-A929-ADF009F6B2CD}" type="datetimeFigureOut">
              <a:rPr lang="da-DK" smtClean="0"/>
              <a:t>16-09-2018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21313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F5386-CA63-491F-A929-ADF009F6B2CD}" type="datetimeFigureOut">
              <a:rPr lang="da-DK" smtClean="0"/>
              <a:t>16-09-2018</a:t>
            </a:fld>
            <a:endParaRPr lang="da-DK"/>
          </a:p>
        </p:txBody>
      </p:sp>
      <p:sp>
        <p:nvSpPr>
          <p:cNvPr id="3" name="Footer Placeholder 2"/>
          <p:cNvSpPr>
            <a:spLocks noGrp="1"/>
          </p:cNvSpPr>
          <p:nvPr>
            <p:ph type="ftr" sz="quarter" idx="11"/>
          </p:nvPr>
        </p:nvSpPr>
        <p:spPr/>
        <p:txBody>
          <a:bodyPr/>
          <a:lstStyle/>
          <a:p>
            <a:endParaRPr lang="da-DK"/>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426554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da-DK"/>
              <a:t>Klik for at redigere i master</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3B8F5386-CA63-491F-A929-ADF009F6B2CD}" type="datetimeFigureOut">
              <a:rPr lang="da-DK" smtClean="0"/>
              <a:t>16-09-2018</a:t>
            </a:fld>
            <a:endParaRPr lang="da-DK"/>
          </a:p>
        </p:txBody>
      </p:sp>
      <p:sp>
        <p:nvSpPr>
          <p:cNvPr id="6" name="Footer Placeholder 5"/>
          <p:cNvSpPr>
            <a:spLocks noGrp="1"/>
          </p:cNvSpPr>
          <p:nvPr>
            <p:ph type="ftr" sz="quarter" idx="11"/>
          </p:nvPr>
        </p:nvSpPr>
        <p:spPr/>
        <p:txBody>
          <a:bodyPr/>
          <a:lstStyle/>
          <a:p>
            <a:endParaRPr lang="da-DK"/>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226529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da-DK"/>
              <a:t>Klik for at redigere i master</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da-DK"/>
              <a:t>Klik på ikonet for at tilføje et billede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3B8F5386-CA63-491F-A929-ADF009F6B2CD}" type="datetimeFigureOut">
              <a:rPr lang="da-DK" smtClean="0"/>
              <a:t>16-09-2018</a:t>
            </a:fld>
            <a:endParaRPr lang="da-DK"/>
          </a:p>
        </p:txBody>
      </p:sp>
      <p:sp>
        <p:nvSpPr>
          <p:cNvPr id="6" name="Footer Placeholder 5"/>
          <p:cNvSpPr>
            <a:spLocks noGrp="1"/>
          </p:cNvSpPr>
          <p:nvPr>
            <p:ph type="ftr" sz="quarter" idx="11"/>
          </p:nvPr>
        </p:nvSpPr>
        <p:spPr/>
        <p:txBody>
          <a:bodyPr/>
          <a:lstStyle/>
          <a:p>
            <a:endParaRPr lang="da-DK"/>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2A3A19-C0ED-4488-B335-E8F24C01098C}" type="slidenum">
              <a:rPr lang="da-DK" smtClean="0"/>
              <a:t>‹nr.›</a:t>
            </a:fld>
            <a:endParaRPr lang="da-DK"/>
          </a:p>
        </p:txBody>
      </p:sp>
    </p:spTree>
    <p:extLst>
      <p:ext uri="{BB962C8B-B14F-4D97-AF65-F5344CB8AC3E}">
        <p14:creationId xmlns:p14="http://schemas.microsoft.com/office/powerpoint/2010/main" val="96394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da-DK"/>
              <a:t>Klik for at redigere i master</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B8F5386-CA63-491F-A929-ADF009F6B2CD}" type="datetimeFigureOut">
              <a:rPr lang="da-DK" smtClean="0"/>
              <a:t>16-09-2018</a:t>
            </a:fld>
            <a:endParaRPr lang="da-DK"/>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da-DK"/>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72A3A19-C0ED-4488-B335-E8F24C01098C}" type="slidenum">
              <a:rPr lang="da-DK" smtClean="0"/>
              <a:t>‹nr.›</a:t>
            </a:fld>
            <a:endParaRPr lang="da-DK"/>
          </a:p>
        </p:txBody>
      </p:sp>
    </p:spTree>
    <p:extLst>
      <p:ext uri="{BB962C8B-B14F-4D97-AF65-F5344CB8AC3E}">
        <p14:creationId xmlns:p14="http://schemas.microsoft.com/office/powerpoint/2010/main" val="31030997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Unge med angst set fra et vejlederperspektiv </a:t>
            </a:r>
          </a:p>
        </p:txBody>
      </p:sp>
      <p:sp>
        <p:nvSpPr>
          <p:cNvPr id="3" name="Undertitel 2"/>
          <p:cNvSpPr>
            <a:spLocks noGrp="1"/>
          </p:cNvSpPr>
          <p:nvPr>
            <p:ph type="subTitle" idx="1"/>
          </p:nvPr>
        </p:nvSpPr>
        <p:spPr/>
        <p:txBody>
          <a:bodyPr/>
          <a:lstStyle/>
          <a:p>
            <a:r>
              <a:rPr lang="da-DK" dirty="0"/>
              <a:t>Hvordan møder og hjælper vi unge videre </a:t>
            </a:r>
            <a:r>
              <a:rPr lang="da-DK"/>
              <a:t>i uddannelsessystemet</a:t>
            </a:r>
            <a:r>
              <a:rPr lang="da-DK" dirty="0"/>
              <a:t>? </a:t>
            </a:r>
          </a:p>
        </p:txBody>
      </p:sp>
    </p:spTree>
    <p:extLst>
      <p:ext uri="{BB962C8B-B14F-4D97-AF65-F5344CB8AC3E}">
        <p14:creationId xmlns:p14="http://schemas.microsoft.com/office/powerpoint/2010/main" val="332773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Diagnosen bliver en måde at skabe sammenhæng og mening </a:t>
            </a:r>
          </a:p>
        </p:txBody>
      </p:sp>
      <p:sp>
        <p:nvSpPr>
          <p:cNvPr id="3" name="Pladsholder til indhold 2"/>
          <p:cNvSpPr>
            <a:spLocks noGrp="1"/>
          </p:cNvSpPr>
          <p:nvPr>
            <p:ph idx="1"/>
          </p:nvPr>
        </p:nvSpPr>
        <p:spPr>
          <a:xfrm>
            <a:off x="1154954" y="2603500"/>
            <a:ext cx="9277915" cy="3416300"/>
          </a:xfrm>
        </p:spPr>
        <p:txBody>
          <a:bodyPr>
            <a:noAutofit/>
          </a:bodyPr>
          <a:lstStyle/>
          <a:p>
            <a:r>
              <a:rPr lang="da-DK" sz="2400" dirty="0"/>
              <a:t>Deres identiteter og selvforståelser bliver skabt indenfor en bestemt fortællerramme </a:t>
            </a:r>
          </a:p>
          <a:p>
            <a:pPr marL="0" indent="0">
              <a:buNone/>
            </a:pPr>
            <a:endParaRPr lang="da-DK" sz="2400" dirty="0"/>
          </a:p>
          <a:p>
            <a:r>
              <a:rPr lang="da-DK" sz="2400" dirty="0"/>
              <a:t>Det komplekse og smertelige kan italesættes  </a:t>
            </a:r>
          </a:p>
          <a:p>
            <a:endParaRPr lang="da-DK" sz="2400" dirty="0"/>
          </a:p>
          <a:p>
            <a:r>
              <a:rPr lang="da-DK" sz="2400" dirty="0"/>
              <a:t>Der er ikke kun tale om at blive diagnosticeret – diagnosen bliver en måde at skabe sammenhæng og mening</a:t>
            </a:r>
          </a:p>
        </p:txBody>
      </p:sp>
    </p:spTree>
    <p:extLst>
      <p:ext uri="{BB962C8B-B14F-4D97-AF65-F5344CB8AC3E}">
        <p14:creationId xmlns:p14="http://schemas.microsoft.com/office/powerpoint/2010/main" val="2396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Tre gode råd </a:t>
            </a:r>
          </a:p>
        </p:txBody>
      </p:sp>
      <p:sp>
        <p:nvSpPr>
          <p:cNvPr id="3" name="Pladsholder til indhold 2"/>
          <p:cNvSpPr>
            <a:spLocks noGrp="1"/>
          </p:cNvSpPr>
          <p:nvPr>
            <p:ph idx="1"/>
          </p:nvPr>
        </p:nvSpPr>
        <p:spPr/>
        <p:txBody>
          <a:bodyPr>
            <a:normAutofit fontScale="92500"/>
          </a:bodyPr>
          <a:lstStyle/>
          <a:p>
            <a:r>
              <a:rPr lang="da-DK" sz="2800" dirty="0"/>
              <a:t>Vær med til at skabe nye fortællinger, der ikke handler om angsten</a:t>
            </a:r>
          </a:p>
          <a:p>
            <a:pPr marL="0" indent="0">
              <a:buNone/>
            </a:pPr>
            <a:endParaRPr lang="da-DK" sz="2800" dirty="0"/>
          </a:p>
          <a:p>
            <a:r>
              <a:rPr lang="da-DK" sz="2800" dirty="0"/>
              <a:t>Hjælp eleven med at udfordre angsten i små og fornuftige portioner </a:t>
            </a:r>
          </a:p>
          <a:p>
            <a:pPr marL="0" indent="0">
              <a:buNone/>
            </a:pPr>
            <a:endParaRPr lang="da-DK" sz="2800" dirty="0"/>
          </a:p>
          <a:p>
            <a:r>
              <a:rPr lang="da-DK" sz="2800" dirty="0"/>
              <a:t>Vær med til aflive myten om at angst er skamfuld. </a:t>
            </a:r>
          </a:p>
          <a:p>
            <a:endParaRPr lang="da-DK" dirty="0"/>
          </a:p>
        </p:txBody>
      </p:sp>
    </p:spTree>
    <p:extLst>
      <p:ext uri="{BB962C8B-B14F-4D97-AF65-F5344CB8AC3E}">
        <p14:creationId xmlns:p14="http://schemas.microsoft.com/office/powerpoint/2010/main" val="5437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Tak og farvel </a:t>
            </a:r>
          </a:p>
        </p:txBody>
      </p:sp>
      <p:pic>
        <p:nvPicPr>
          <p:cNvPr id="5" name="Pladsholder til billed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3529" r="23529"/>
          <a:stretch>
            <a:fillRect/>
          </a:stretch>
        </p:blipFill>
        <p:spPr>
          <a:xfrm>
            <a:off x="6650901" y="1143000"/>
            <a:ext cx="3227193" cy="4572000"/>
          </a:xfrm>
        </p:spPr>
      </p:pic>
      <p:sp>
        <p:nvSpPr>
          <p:cNvPr id="4" name="Pladsholder til tekst 3"/>
          <p:cNvSpPr>
            <a:spLocks noGrp="1"/>
          </p:cNvSpPr>
          <p:nvPr>
            <p:ph type="body" sz="half" idx="2"/>
          </p:nvPr>
        </p:nvSpPr>
        <p:spPr>
          <a:xfrm>
            <a:off x="1154953" y="3657600"/>
            <a:ext cx="4261777" cy="1371600"/>
          </a:xfrm>
        </p:spPr>
        <p:txBody>
          <a:bodyPr>
            <a:normAutofit/>
          </a:bodyPr>
          <a:lstStyle/>
          <a:p>
            <a:r>
              <a:rPr lang="da-DK" sz="2000" dirty="0"/>
              <a:t>Mail: enehoppe@hotmail.com </a:t>
            </a:r>
          </a:p>
          <a:p>
            <a:r>
              <a:rPr lang="da-DK" sz="2000" dirty="0"/>
              <a:t>Telefon: 20 87 49 12 </a:t>
            </a:r>
          </a:p>
        </p:txBody>
      </p:sp>
    </p:spTree>
    <p:extLst>
      <p:ext uri="{BB962C8B-B14F-4D97-AF65-F5344CB8AC3E}">
        <p14:creationId xmlns:p14="http://schemas.microsoft.com/office/powerpoint/2010/main" val="417323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Præsentation </a:t>
            </a:r>
          </a:p>
        </p:txBody>
      </p:sp>
      <p:sp>
        <p:nvSpPr>
          <p:cNvPr id="3" name="Pladsholder til indhold 2"/>
          <p:cNvSpPr>
            <a:spLocks noGrp="1"/>
          </p:cNvSpPr>
          <p:nvPr>
            <p:ph idx="1"/>
          </p:nvPr>
        </p:nvSpPr>
        <p:spPr>
          <a:xfrm>
            <a:off x="1154954" y="2603500"/>
            <a:ext cx="9959514" cy="3707148"/>
          </a:xfrm>
        </p:spPr>
        <p:txBody>
          <a:bodyPr>
            <a:normAutofit lnSpcReduction="10000"/>
          </a:bodyPr>
          <a:lstStyle/>
          <a:p>
            <a:r>
              <a:rPr lang="da-DK" b="1" dirty="0"/>
              <a:t>Kort sagt  </a:t>
            </a:r>
          </a:p>
          <a:p>
            <a:r>
              <a:rPr lang="da-DK" dirty="0"/>
              <a:t>Ene Ernst Hoppe </a:t>
            </a:r>
          </a:p>
          <a:p>
            <a:r>
              <a:rPr lang="da-DK" dirty="0"/>
              <a:t>Cand.mag. i pædagogik </a:t>
            </a:r>
          </a:p>
          <a:p>
            <a:r>
              <a:rPr lang="da-DK" b="1" dirty="0"/>
              <a:t>Hvad kan jeg give jer </a:t>
            </a:r>
          </a:p>
          <a:p>
            <a:r>
              <a:rPr lang="da-DK" dirty="0"/>
              <a:t>Et andet perspektiv på unge med angst </a:t>
            </a:r>
          </a:p>
          <a:p>
            <a:r>
              <a:rPr lang="da-DK" b="1" dirty="0"/>
              <a:t>Hvorfra er jeg inspireret </a:t>
            </a:r>
          </a:p>
          <a:p>
            <a:r>
              <a:rPr lang="da-DK" dirty="0"/>
              <a:t>Poststrukturalismen </a:t>
            </a:r>
          </a:p>
          <a:p>
            <a:r>
              <a:rPr lang="da-DK" i="1" dirty="0"/>
              <a:t>”I denne forstand kan identiteter aldrig være individuelle; de er alle hængt op i en række tætte gensidige relationer” </a:t>
            </a:r>
            <a:r>
              <a:rPr lang="da-DK" dirty="0"/>
              <a:t>Kenneth Gergen, amerikansk professor og psykolog</a:t>
            </a:r>
          </a:p>
          <a:p>
            <a:endParaRPr lang="da-DK" dirty="0"/>
          </a:p>
        </p:txBody>
      </p:sp>
    </p:spTree>
    <p:extLst>
      <p:ext uri="{BB962C8B-B14F-4D97-AF65-F5344CB8AC3E}">
        <p14:creationId xmlns:p14="http://schemas.microsoft.com/office/powerpoint/2010/main" val="230313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Angst – en naturlig mekanisme </a:t>
            </a:r>
          </a:p>
        </p:txBody>
      </p:sp>
      <p:sp>
        <p:nvSpPr>
          <p:cNvPr id="3" name="Pladsholder til indhold 2"/>
          <p:cNvSpPr>
            <a:spLocks noGrp="1"/>
          </p:cNvSpPr>
          <p:nvPr>
            <p:ph idx="1"/>
          </p:nvPr>
        </p:nvSpPr>
        <p:spPr/>
        <p:txBody>
          <a:bodyPr/>
          <a:lstStyle/>
          <a:p>
            <a:r>
              <a:rPr lang="da-DK" dirty="0"/>
              <a:t>Været irritabel, haft mange bekymringer, været anspændt, haft hovedpine, brystsmerter eller søvnproblemer</a:t>
            </a:r>
          </a:p>
          <a:p>
            <a:r>
              <a:rPr lang="da-DK" dirty="0"/>
              <a:t>Angst er vanskelig, fordi det er en emotionel lidelse</a:t>
            </a:r>
          </a:p>
          <a:p>
            <a:r>
              <a:rPr lang="da-DK" dirty="0"/>
              <a:t>Så spørgsmålet er:</a:t>
            </a:r>
            <a:br>
              <a:rPr lang="da-DK" dirty="0"/>
            </a:br>
            <a:r>
              <a:rPr lang="da-DK" dirty="0"/>
              <a:t>Er vi blevet dårligere til at tale om det svære og følelsesmæssige, og er det først gennem en diagnose, at den svære samtale bliver mulig? </a:t>
            </a:r>
          </a:p>
          <a:p>
            <a:r>
              <a:rPr lang="da-DK" dirty="0"/>
              <a:t>Angst skal tages alvorligt </a:t>
            </a:r>
          </a:p>
        </p:txBody>
      </p:sp>
    </p:spTree>
    <p:extLst>
      <p:ext uri="{BB962C8B-B14F-4D97-AF65-F5344CB8AC3E}">
        <p14:creationId xmlns:p14="http://schemas.microsoft.com/office/powerpoint/2010/main" val="236705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Pointer fra mit speciale </a:t>
            </a:r>
          </a:p>
        </p:txBody>
      </p:sp>
      <p:sp>
        <p:nvSpPr>
          <p:cNvPr id="3" name="Pladsholder til indhold 2"/>
          <p:cNvSpPr>
            <a:spLocks noGrp="1"/>
          </p:cNvSpPr>
          <p:nvPr>
            <p:ph idx="1"/>
          </p:nvPr>
        </p:nvSpPr>
        <p:spPr>
          <a:xfrm>
            <a:off x="450761" y="2421228"/>
            <a:ext cx="11281893" cy="4185634"/>
          </a:xfrm>
        </p:spPr>
        <p:txBody>
          <a:bodyPr>
            <a:normAutofit/>
          </a:bodyPr>
          <a:lstStyle/>
          <a:p>
            <a:r>
              <a:rPr lang="da-DK" b="1" dirty="0"/>
              <a:t>Den meningsfulde lidelse </a:t>
            </a:r>
          </a:p>
          <a:p>
            <a:r>
              <a:rPr lang="da-DK" dirty="0"/>
              <a:t>Det kan opleves befriende at få en diagnose, men der skabes også en begrænset fortællerramme</a:t>
            </a:r>
          </a:p>
          <a:p>
            <a:r>
              <a:rPr lang="da-DK" b="1" dirty="0"/>
              <a:t>Et manglende sprog </a:t>
            </a:r>
          </a:p>
          <a:p>
            <a:r>
              <a:rPr lang="da-DK" dirty="0"/>
              <a:t>Det er svært at tale om det, der gør ondt og det uperfekte, men diagnosen gør det muligt at tale om det </a:t>
            </a:r>
          </a:p>
          <a:p>
            <a:r>
              <a:rPr lang="da-DK" b="1" dirty="0"/>
              <a:t>Et fællesskab </a:t>
            </a:r>
          </a:p>
          <a:p>
            <a:r>
              <a:rPr lang="da-DK" dirty="0"/>
              <a:t>At kunne være fælles om noget konkret  </a:t>
            </a:r>
          </a:p>
          <a:p>
            <a:r>
              <a:rPr lang="da-DK" b="1" dirty="0"/>
              <a:t>Vi er biroller i hinandens liv </a:t>
            </a:r>
          </a:p>
          <a:p>
            <a:r>
              <a:rPr lang="da-DK" dirty="0"/>
              <a:t>Så den måde, vi afviser og anerkender hinandens fortællinger, har betydning for vores identitetsskabelse </a:t>
            </a:r>
          </a:p>
          <a:p>
            <a:endParaRPr lang="da-DK" dirty="0"/>
          </a:p>
        </p:txBody>
      </p:sp>
    </p:spTree>
    <p:extLst>
      <p:ext uri="{BB962C8B-B14F-4D97-AF65-F5344CB8AC3E}">
        <p14:creationId xmlns:p14="http://schemas.microsoft.com/office/powerpoint/2010/main" val="41254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Ungdommen i dag </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739164836"/>
              </p:ext>
            </p:extLst>
          </p:nvPr>
        </p:nvGraphicFramePr>
        <p:xfrm>
          <a:off x="792480" y="2386149"/>
          <a:ext cx="10633892" cy="4032283"/>
        </p:xfrm>
        <a:graphic>
          <a:graphicData uri="http://schemas.openxmlformats.org/drawingml/2006/table">
            <a:tbl>
              <a:tblPr firstRow="1" bandRow="1">
                <a:tableStyleId>{5C22544A-7EE6-4342-B048-85BDC9FD1C3A}</a:tableStyleId>
              </a:tblPr>
              <a:tblGrid>
                <a:gridCol w="3510280">
                  <a:extLst>
                    <a:ext uri="{9D8B030D-6E8A-4147-A177-3AD203B41FA5}">
                      <a16:colId xmlns:a16="http://schemas.microsoft.com/office/drawing/2014/main" xmlns="" val="20000"/>
                    </a:ext>
                  </a:extLst>
                </a:gridCol>
                <a:gridCol w="3561806">
                  <a:extLst>
                    <a:ext uri="{9D8B030D-6E8A-4147-A177-3AD203B41FA5}">
                      <a16:colId xmlns:a16="http://schemas.microsoft.com/office/drawing/2014/main" xmlns="" val="20001"/>
                    </a:ext>
                  </a:extLst>
                </a:gridCol>
                <a:gridCol w="3561806">
                  <a:extLst>
                    <a:ext uri="{9D8B030D-6E8A-4147-A177-3AD203B41FA5}">
                      <a16:colId xmlns:a16="http://schemas.microsoft.com/office/drawing/2014/main" xmlns="" val="20002"/>
                    </a:ext>
                  </a:extLst>
                </a:gridCol>
              </a:tblGrid>
              <a:tr h="461554">
                <a:tc>
                  <a:txBody>
                    <a:bodyPr/>
                    <a:lstStyle/>
                    <a:p>
                      <a:r>
                        <a:rPr lang="da-DK" dirty="0"/>
                        <a:t>Ungdomsfasen er forlænget </a:t>
                      </a:r>
                    </a:p>
                  </a:txBody>
                  <a:tcPr/>
                </a:tc>
                <a:tc>
                  <a:txBody>
                    <a:bodyPr/>
                    <a:lstStyle/>
                    <a:p>
                      <a:r>
                        <a:rPr lang="da-DK" dirty="0"/>
                        <a:t>Ændring</a:t>
                      </a:r>
                      <a:r>
                        <a:rPr lang="da-DK" baseline="0" dirty="0"/>
                        <a:t> i relationerne </a:t>
                      </a:r>
                      <a:endParaRPr lang="da-DK" dirty="0"/>
                    </a:p>
                  </a:txBody>
                  <a:tcPr/>
                </a:tc>
                <a:tc>
                  <a:txBody>
                    <a:bodyPr/>
                    <a:lstStyle/>
                    <a:p>
                      <a:r>
                        <a:rPr lang="da-DK" dirty="0"/>
                        <a:t>Overladt til sig selv</a:t>
                      </a:r>
                      <a:r>
                        <a:rPr lang="da-DK" baseline="0" dirty="0"/>
                        <a:t> </a:t>
                      </a:r>
                      <a:endParaRPr lang="da-DK" dirty="0"/>
                    </a:p>
                  </a:txBody>
                  <a:tcPr/>
                </a:tc>
                <a:extLst>
                  <a:ext uri="{0D108BD9-81ED-4DB2-BD59-A6C34878D82A}">
                    <a16:rowId xmlns:a16="http://schemas.microsoft.com/office/drawing/2014/main" xmlns="" val="10000"/>
                  </a:ext>
                </a:extLst>
              </a:tr>
              <a:tr h="1718437">
                <a:tc>
                  <a:txBody>
                    <a:bodyPr/>
                    <a:lstStyle/>
                    <a:p>
                      <a:r>
                        <a:rPr lang="da-DK" sz="1800" dirty="0"/>
                        <a:t>Det tager længere tid at blive voksen </a:t>
                      </a:r>
                    </a:p>
                    <a:p>
                      <a:r>
                        <a:rPr lang="da-DK" sz="1800" dirty="0"/>
                        <a:t>Barndomsfasen er blevet kortere </a:t>
                      </a:r>
                    </a:p>
                    <a:p>
                      <a:r>
                        <a:rPr lang="da-DK" sz="1800" dirty="0"/>
                        <a:t>Ungdommen er blevet en livsfase </a:t>
                      </a:r>
                    </a:p>
                  </a:txBody>
                  <a:tcPr/>
                </a:tc>
                <a:tc>
                  <a:txBody>
                    <a:bodyPr/>
                    <a:lstStyle/>
                    <a:p>
                      <a:r>
                        <a:rPr lang="da-DK" sz="1800" dirty="0"/>
                        <a:t>Afstanden mellem børn og voksne er blevet mindre </a:t>
                      </a:r>
                    </a:p>
                    <a:p>
                      <a:r>
                        <a:rPr lang="da-DK" sz="1800" dirty="0"/>
                        <a:t>Det samme er sket for hierarkiet mellem voksne</a:t>
                      </a:r>
                      <a:r>
                        <a:rPr lang="da-DK" sz="1800" baseline="0" dirty="0"/>
                        <a:t> og børn </a:t>
                      </a:r>
                      <a:r>
                        <a:rPr lang="da-DK" sz="1800" dirty="0"/>
                        <a:t> </a:t>
                      </a:r>
                    </a:p>
                    <a:p>
                      <a:r>
                        <a:rPr lang="da-DK" sz="1800" dirty="0"/>
                        <a:t>Opløsning af subjekt/objekt forholdet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800" dirty="0"/>
                        <a:t>Der er sket en øget individualisering og perfektion</a:t>
                      </a:r>
                    </a:p>
                  </a:txBody>
                  <a:tcPr/>
                </a:tc>
                <a:extLst>
                  <a:ext uri="{0D108BD9-81ED-4DB2-BD59-A6C34878D82A}">
                    <a16:rowId xmlns:a16="http://schemas.microsoft.com/office/drawing/2014/main" xmlns="" val="10001"/>
                  </a:ext>
                </a:extLst>
              </a:tr>
              <a:tr h="4312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b="1" dirty="0">
                          <a:solidFill>
                            <a:schemeClr val="bg1"/>
                          </a:solidFill>
                        </a:rPr>
                        <a:t>Altid på, altid social </a:t>
                      </a:r>
                    </a:p>
                  </a:txBody>
                  <a:tcPr>
                    <a:solidFill>
                      <a:schemeClr val="accent1"/>
                    </a:solidFill>
                  </a:tcPr>
                </a:tc>
                <a:tc>
                  <a:txBody>
                    <a:bodyPr/>
                    <a:lstStyle/>
                    <a:p>
                      <a:r>
                        <a:rPr lang="da-DK" b="1" dirty="0">
                          <a:solidFill>
                            <a:schemeClr val="bg1"/>
                          </a:solidFill>
                        </a:rPr>
                        <a:t>Konkurrence </a:t>
                      </a:r>
                    </a:p>
                  </a:txBody>
                  <a:tcPr>
                    <a:solidFill>
                      <a:schemeClr val="accent1"/>
                    </a:solidFill>
                  </a:tcPr>
                </a:tc>
                <a:tc>
                  <a:txBody>
                    <a:bodyPr/>
                    <a:lstStyle/>
                    <a:p>
                      <a:r>
                        <a:rPr lang="da-DK" b="1" dirty="0">
                          <a:solidFill>
                            <a:schemeClr val="bg1"/>
                          </a:solidFill>
                        </a:rPr>
                        <a:t>Fremtiden </a:t>
                      </a:r>
                    </a:p>
                  </a:txBody>
                  <a:tcPr>
                    <a:solidFill>
                      <a:schemeClr val="accent1"/>
                    </a:solidFill>
                  </a:tcPr>
                </a:tc>
                <a:extLst>
                  <a:ext uri="{0D108BD9-81ED-4DB2-BD59-A6C34878D82A}">
                    <a16:rowId xmlns:a16="http://schemas.microsoft.com/office/drawing/2014/main" xmlns="" val="10002"/>
                  </a:ext>
                </a:extLst>
              </a:tr>
              <a:tr h="1098901">
                <a:tc>
                  <a:txBody>
                    <a:bodyPr/>
                    <a:lstStyle/>
                    <a:p>
                      <a:r>
                        <a:rPr lang="da-DK" sz="1800" dirty="0"/>
                        <a:t>At kunne være tilstede flere steder </a:t>
                      </a:r>
                    </a:p>
                    <a:p>
                      <a:r>
                        <a:rPr lang="da-DK" sz="1800" dirty="0"/>
                        <a:t>Sammenligner sig med andre </a:t>
                      </a:r>
                    </a:p>
                    <a:p>
                      <a:endParaRPr lang="da-DK"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800" dirty="0"/>
                        <a:t>Præstationspres og konkurrence i skolerne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800" dirty="0"/>
                        <a:t>Vi lever i en foranderlig verden, hvor det kan svært at planlægge fremtiden</a:t>
                      </a:r>
                    </a:p>
                    <a:p>
                      <a:endParaRPr lang="da-DK" sz="14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65347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sz="5400" dirty="0"/>
              <a:t>Husk jeres rolle</a:t>
            </a:r>
          </a:p>
        </p:txBody>
      </p:sp>
      <p:sp>
        <p:nvSpPr>
          <p:cNvPr id="3" name="Pladsholder til tekst 2"/>
          <p:cNvSpPr>
            <a:spLocks noGrp="1"/>
          </p:cNvSpPr>
          <p:nvPr>
            <p:ph type="body" idx="1"/>
          </p:nvPr>
        </p:nvSpPr>
        <p:spPr/>
        <p:txBody>
          <a:bodyPr/>
          <a:lstStyle/>
          <a:p>
            <a:r>
              <a:rPr lang="da-DK" dirty="0"/>
              <a:t>I er vejledere og ikke psykologer </a:t>
            </a:r>
          </a:p>
        </p:txBody>
      </p:sp>
    </p:spTree>
    <p:extLst>
      <p:ext uri="{BB962C8B-B14F-4D97-AF65-F5344CB8AC3E}">
        <p14:creationId xmlns:p14="http://schemas.microsoft.com/office/powerpoint/2010/main" val="126168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1878" y="982134"/>
            <a:ext cx="8244702" cy="3371848"/>
          </a:xfrm>
        </p:spPr>
        <p:txBody>
          <a:bodyPr/>
          <a:lstStyle/>
          <a:p>
            <a:r>
              <a:rPr lang="da-DK" sz="2400" i="1" dirty="0"/>
              <a:t>”[…] folk har en meget klar forståelse for, hvad det er, når jeg siger, at jeg har socialfobi. Så er det, at jeg er bange for mennesker, ikke tør møde nye mennesker og ikke tør at handle </a:t>
            </a:r>
            <a:r>
              <a:rPr lang="da-DK" sz="2400" i="1" dirty="0" err="1"/>
              <a:t>ikk</a:t>
            </a:r>
            <a:r>
              <a:rPr lang="da-DK" sz="2400" i="1" dirty="0"/>
              <a:t>’. Og det kan jeg også godt være, og det er det også i nogle tilfælde, men de har bare en meget klar forståelse af, eller de tror i hvert fald, at de ved, hvad det går ud på - og det sådan det, der gør det dårligt ved at have et navn på” </a:t>
            </a:r>
            <a:endParaRPr lang="da-DK" sz="2400" dirty="0"/>
          </a:p>
        </p:txBody>
      </p:sp>
      <p:sp>
        <p:nvSpPr>
          <p:cNvPr id="3" name="Pladsholder til tekst 2"/>
          <p:cNvSpPr>
            <a:spLocks noGrp="1"/>
          </p:cNvSpPr>
          <p:nvPr>
            <p:ph type="body" sz="half" idx="13"/>
          </p:nvPr>
        </p:nvSpPr>
        <p:spPr>
          <a:xfrm flipH="1">
            <a:off x="-1004551" y="4855353"/>
            <a:ext cx="719728" cy="77255"/>
          </a:xfrm>
        </p:spPr>
        <p:txBody>
          <a:bodyPr>
            <a:normAutofit fontScale="25000" lnSpcReduction="20000"/>
          </a:bodyPr>
          <a:lstStyle/>
          <a:p>
            <a:endParaRPr lang="da-DK" dirty="0"/>
          </a:p>
        </p:txBody>
      </p:sp>
      <p:sp>
        <p:nvSpPr>
          <p:cNvPr id="4" name="Pladsholder til tekst 3"/>
          <p:cNvSpPr>
            <a:spLocks noGrp="1"/>
          </p:cNvSpPr>
          <p:nvPr>
            <p:ph type="body" sz="half" idx="2"/>
          </p:nvPr>
        </p:nvSpPr>
        <p:spPr/>
        <p:txBody>
          <a:bodyPr>
            <a:normAutofit/>
          </a:bodyPr>
          <a:lstStyle/>
          <a:p>
            <a:r>
              <a:rPr lang="da-DK" sz="3600" dirty="0"/>
              <a:t>En lille udfordring, en stor sejr  </a:t>
            </a:r>
          </a:p>
        </p:txBody>
      </p:sp>
    </p:spTree>
    <p:extLst>
      <p:ext uri="{BB962C8B-B14F-4D97-AF65-F5344CB8AC3E}">
        <p14:creationId xmlns:p14="http://schemas.microsoft.com/office/powerpoint/2010/main" val="373605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Nye fortællinger </a:t>
            </a:r>
          </a:p>
        </p:txBody>
      </p:sp>
      <p:sp>
        <p:nvSpPr>
          <p:cNvPr id="3" name="Pladsholder til indhold 2"/>
          <p:cNvSpPr>
            <a:spLocks noGrp="1"/>
          </p:cNvSpPr>
          <p:nvPr>
            <p:ph sz="half" idx="1"/>
          </p:nvPr>
        </p:nvSpPr>
        <p:spPr/>
        <p:txBody>
          <a:bodyPr/>
          <a:lstStyle/>
          <a:p>
            <a:r>
              <a:rPr lang="da-DK" i="1" dirty="0"/>
              <a:t>”Jeg bliver faktisk </a:t>
            </a:r>
            <a:r>
              <a:rPr lang="da-DK" b="1" i="1" dirty="0"/>
              <a:t>ekstrem flov over mig selv</a:t>
            </a:r>
            <a:r>
              <a:rPr lang="da-DK" i="1" dirty="0"/>
              <a:t>, og det synes jeg selv er sørgeligt at sige, men det gør jeg </a:t>
            </a:r>
            <a:r>
              <a:rPr lang="da-DK" dirty="0"/>
              <a:t>[</a:t>
            </a:r>
            <a:r>
              <a:rPr lang="en-US" dirty="0"/>
              <a:t>…</a:t>
            </a:r>
            <a:r>
              <a:rPr lang="da-DK" dirty="0"/>
              <a:t>] </a:t>
            </a:r>
            <a:r>
              <a:rPr lang="da-DK" i="1" dirty="0"/>
              <a:t>jeg bliver faktisk mega flov over mig selv, og </a:t>
            </a:r>
            <a:r>
              <a:rPr lang="da-DK" b="1" i="1" dirty="0"/>
              <a:t>jeg synes det er så pinligt, </a:t>
            </a:r>
            <a:r>
              <a:rPr lang="da-DK" i="1" dirty="0"/>
              <a:t>at jeg skal reagere sådan øhm, men alligevel så altså så tænker man jo også, det bare desværre blevet en del af mig, nogle gange så kommer de der ting, men jeg er mega flov over det. Jeg synes ikke, det er noget, jeg er særligt stolt af </a:t>
            </a:r>
            <a:r>
              <a:rPr lang="da-DK" dirty="0"/>
              <a:t>[</a:t>
            </a:r>
            <a:r>
              <a:rPr lang="en-US" dirty="0"/>
              <a:t>…</a:t>
            </a:r>
            <a:r>
              <a:rPr lang="da-DK" dirty="0"/>
              <a:t>]</a:t>
            </a:r>
            <a:r>
              <a:rPr lang="da-DK" i="1" dirty="0"/>
              <a:t>” </a:t>
            </a:r>
            <a:endParaRPr lang="da-DK" dirty="0"/>
          </a:p>
        </p:txBody>
      </p:sp>
      <p:sp>
        <p:nvSpPr>
          <p:cNvPr id="4" name="Pladsholder til indhold 3"/>
          <p:cNvSpPr>
            <a:spLocks noGrp="1"/>
          </p:cNvSpPr>
          <p:nvPr>
            <p:ph sz="half" idx="2"/>
          </p:nvPr>
        </p:nvSpPr>
        <p:spPr/>
        <p:txBody>
          <a:bodyPr/>
          <a:lstStyle/>
          <a:p>
            <a:r>
              <a:rPr lang="da-DK" i="1" dirty="0"/>
              <a:t>”</a:t>
            </a:r>
            <a:r>
              <a:rPr lang="da-DK" dirty="0"/>
              <a:t>[</a:t>
            </a:r>
            <a:r>
              <a:rPr lang="en-US" dirty="0"/>
              <a:t>…</a:t>
            </a:r>
            <a:r>
              <a:rPr lang="da-DK" dirty="0"/>
              <a:t>] </a:t>
            </a:r>
            <a:r>
              <a:rPr lang="da-DK" i="1" dirty="0"/>
              <a:t>nu har jeg forklaringen i det mindste. Øh, og jeg er blevet meget bedre, </a:t>
            </a:r>
            <a:r>
              <a:rPr lang="da-DK" b="1" i="1" dirty="0"/>
              <a:t>at jeg ligesom kan sige okay, jeg har angst og det irriterer mig, det forhindrer mig i en hel masse ting, </a:t>
            </a:r>
            <a:r>
              <a:rPr lang="da-DK" i="1" dirty="0"/>
              <a:t>men nu ved jeg i det mindste, at der er noget i stedet for, at jeg skal gå og tro, der er et eller andet galt med mine lunger, og jeg lige pludselig en dag dør og bliver fuldstændig sindssyg altså ”</a:t>
            </a:r>
            <a:endParaRPr lang="da-DK" dirty="0"/>
          </a:p>
        </p:txBody>
      </p:sp>
    </p:spTree>
    <p:extLst>
      <p:ext uri="{BB962C8B-B14F-4D97-AF65-F5344CB8AC3E}">
        <p14:creationId xmlns:p14="http://schemas.microsoft.com/office/powerpoint/2010/main" val="33593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3203" y="1291227"/>
            <a:ext cx="8453906" cy="2696632"/>
          </a:xfrm>
        </p:spPr>
        <p:txBody>
          <a:bodyPr/>
          <a:lstStyle/>
          <a:p>
            <a:r>
              <a:rPr lang="da-DK" sz="3200" dirty="0"/>
              <a:t>[…] </a:t>
            </a:r>
            <a:r>
              <a:rPr lang="da-DK" sz="3200" i="1" dirty="0"/>
              <a:t>jeg er ikke engang sikker på, jeg ved hvem, jeg selv er </a:t>
            </a:r>
            <a:r>
              <a:rPr lang="da-DK" sz="3200" dirty="0"/>
              <a:t>[…] </a:t>
            </a:r>
            <a:br>
              <a:rPr lang="da-DK" sz="3200" dirty="0"/>
            </a:br>
            <a:r>
              <a:rPr lang="da-DK" sz="3200" dirty="0"/>
              <a:t> </a:t>
            </a:r>
            <a:br>
              <a:rPr lang="da-DK" sz="3200" dirty="0"/>
            </a:br>
            <a:r>
              <a:rPr lang="da-DK" sz="3200" dirty="0"/>
              <a:t>[…] </a:t>
            </a:r>
            <a:r>
              <a:rPr lang="da-DK" sz="3200" i="1" dirty="0"/>
              <a:t>og så kommer jeg helt ud i, at jeg ikke ved, hvad jeg selv vil, hvad jeg er, og hvad jeg er god </a:t>
            </a:r>
            <a:r>
              <a:rPr lang="da-DK" sz="3200" dirty="0"/>
              <a:t>til […] </a:t>
            </a:r>
            <a:r>
              <a:rPr lang="da-DK" dirty="0"/>
              <a:t/>
            </a:r>
            <a:br>
              <a:rPr lang="da-DK" dirty="0"/>
            </a:br>
            <a:endParaRPr lang="da-DK" dirty="0"/>
          </a:p>
        </p:txBody>
      </p:sp>
      <p:sp>
        <p:nvSpPr>
          <p:cNvPr id="3" name="Pladsholder til tekst 2"/>
          <p:cNvSpPr>
            <a:spLocks noGrp="1"/>
          </p:cNvSpPr>
          <p:nvPr>
            <p:ph type="body" sz="half" idx="13"/>
          </p:nvPr>
        </p:nvSpPr>
        <p:spPr>
          <a:xfrm>
            <a:off x="-1132106" y="6357572"/>
            <a:ext cx="45719" cy="68986"/>
          </a:xfrm>
        </p:spPr>
        <p:txBody>
          <a:bodyPr>
            <a:normAutofit fontScale="25000" lnSpcReduction="20000"/>
          </a:bodyPr>
          <a:lstStyle/>
          <a:p>
            <a:endParaRPr lang="da-DK" dirty="0"/>
          </a:p>
        </p:txBody>
      </p:sp>
      <p:sp>
        <p:nvSpPr>
          <p:cNvPr id="4" name="Pladsholder til tekst 3"/>
          <p:cNvSpPr>
            <a:spLocks noGrp="1"/>
          </p:cNvSpPr>
          <p:nvPr>
            <p:ph type="body" sz="half" idx="2"/>
          </p:nvPr>
        </p:nvSpPr>
        <p:spPr>
          <a:xfrm>
            <a:off x="1120462" y="4816699"/>
            <a:ext cx="9279389" cy="1210357"/>
          </a:xfrm>
        </p:spPr>
        <p:txBody>
          <a:bodyPr/>
          <a:lstStyle/>
          <a:p>
            <a:r>
              <a:rPr lang="da-DK" sz="3200" dirty="0"/>
              <a:t>Det er i mødet med andre, at vi bliver bevidste om os selv </a:t>
            </a:r>
          </a:p>
          <a:p>
            <a:endParaRPr lang="da-DK" dirty="0"/>
          </a:p>
        </p:txBody>
      </p:sp>
    </p:spTree>
    <p:extLst>
      <p:ext uri="{BB962C8B-B14F-4D97-AF65-F5344CB8AC3E}">
        <p14:creationId xmlns:p14="http://schemas.microsoft.com/office/powerpoint/2010/main" val="3128661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 bestyrelseslokale">
  <a:themeElements>
    <a:clrScheme name="Ion - bestyrelseslokal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 bestyrelseslokal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 bestyrelseslokal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1460</TotalTime>
  <Words>723</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12</vt:i4>
      </vt:variant>
    </vt:vector>
  </HeadingPairs>
  <TitlesOfParts>
    <vt:vector size="16" baseType="lpstr">
      <vt:lpstr>Arial</vt:lpstr>
      <vt:lpstr>Century Gothic</vt:lpstr>
      <vt:lpstr>Wingdings 3</vt:lpstr>
      <vt:lpstr>Ion - bestyrelseslokale</vt:lpstr>
      <vt:lpstr>Unge med angst set fra et vejlederperspektiv </vt:lpstr>
      <vt:lpstr>Præsentation </vt:lpstr>
      <vt:lpstr>Angst – en naturlig mekanisme </vt:lpstr>
      <vt:lpstr>Pointer fra mit speciale </vt:lpstr>
      <vt:lpstr>Ungdommen i dag </vt:lpstr>
      <vt:lpstr>Husk jeres rolle</vt:lpstr>
      <vt:lpstr>”[…] folk har en meget klar forståelse for, hvad det er, når jeg siger, at jeg har socialfobi. Så er det, at jeg er bange for mennesker, ikke tør møde nye mennesker og ikke tør at handle ikk’. Og det kan jeg også godt være, og det er det også i nogle tilfælde, men de har bare en meget klar forståelse af, eller de tror i hvert fald, at de ved, hvad det går ud på - og det sådan det, der gør det dårligt ved at have et navn på” </vt:lpstr>
      <vt:lpstr>Nye fortællinger </vt:lpstr>
      <vt:lpstr>[…] jeg er ikke engang sikker på, jeg ved hvem, jeg selv er […]    […] og så kommer jeg helt ud i, at jeg ikke ved, hvad jeg selv vil, hvad jeg er, og hvad jeg er god til […]  </vt:lpstr>
      <vt:lpstr>Diagnosen bliver en måde at skabe sammenhæng og mening </vt:lpstr>
      <vt:lpstr>Tre gode råd </vt:lpstr>
      <vt:lpstr>Tak og farvel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Unge med angst set fra vejlederperspektiv</dc:title>
  <dc:creator>Ene Hoppe</dc:creator>
  <cp:lastModifiedBy>Ene Hoppe</cp:lastModifiedBy>
  <cp:revision>26</cp:revision>
  <dcterms:created xsi:type="dcterms:W3CDTF">2018-09-11T12:57:12Z</dcterms:created>
  <dcterms:modified xsi:type="dcterms:W3CDTF">2018-09-16T16:56:08Z</dcterms:modified>
</cp:coreProperties>
</file>