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bookmarkIdSeed="2">
  <p:sldMasterIdLst>
    <p:sldMasterId id="2147483648" r:id="rId1"/>
  </p:sldMasterIdLst>
  <p:notesMasterIdLst>
    <p:notesMasterId r:id="rId27"/>
  </p:notesMasterIdLst>
  <p:sldIdLst>
    <p:sldId id="256" r:id="rId2"/>
    <p:sldId id="266" r:id="rId3"/>
    <p:sldId id="265" r:id="rId4"/>
    <p:sldId id="328" r:id="rId5"/>
    <p:sldId id="268" r:id="rId6"/>
    <p:sldId id="259" r:id="rId7"/>
    <p:sldId id="260" r:id="rId8"/>
    <p:sldId id="262" r:id="rId9"/>
    <p:sldId id="329" r:id="rId10"/>
    <p:sldId id="261" r:id="rId11"/>
    <p:sldId id="270" r:id="rId12"/>
    <p:sldId id="271" r:id="rId13"/>
    <p:sldId id="273" r:id="rId14"/>
    <p:sldId id="274" r:id="rId15"/>
    <p:sldId id="263" r:id="rId16"/>
    <p:sldId id="275" r:id="rId17"/>
    <p:sldId id="283" r:id="rId18"/>
    <p:sldId id="323" r:id="rId19"/>
    <p:sldId id="324" r:id="rId20"/>
    <p:sldId id="307" r:id="rId21"/>
    <p:sldId id="309" r:id="rId22"/>
    <p:sldId id="308" r:id="rId23"/>
    <p:sldId id="325" r:id="rId24"/>
    <p:sldId id="326" r:id="rId25"/>
    <p:sldId id="327" r:id="rId26"/>
  </p:sldIdLst>
  <p:sldSz cx="9144000" cy="6858000" type="screen4x3"/>
  <p:notesSz cx="6858000" cy="9144000"/>
  <p:embeddedFontLst>
    <p:embeddedFont>
      <p:font typeface="VIA Type Office" panose="02000503000000020004" pitchFamily="2" charset="0"/>
      <p:regular r:id="rId28"/>
      <p:bold r:id="rId29"/>
      <p:italic r:id="rId30"/>
    </p:embeddedFont>
    <p:embeddedFont>
      <p:font typeface="VIA Type Office Light" panose="02000503000000020004" pitchFamily="2" charset="0"/>
      <p:regular r:id="rId31"/>
    </p:embeddedFont>
    <p:embeddedFont>
      <p:font typeface="Calibri" panose="020F0502020204030204" pitchFamily="34" charset="0"/>
      <p:regular r:id="rId32"/>
      <p:bold r:id="rId33"/>
      <p:italic r:id="rId34"/>
      <p:boldItalic r:id="rId35"/>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p15:clr>
            <a:srgbClr val="A4A3A4"/>
          </p15:clr>
        </p15:guide>
        <p15:guide id="2" orient="horz" pos="368">
          <p15:clr>
            <a:srgbClr val="A4A3A4"/>
          </p15:clr>
        </p15:guide>
        <p15:guide id="3" orient="horz" pos="3965">
          <p15:clr>
            <a:srgbClr val="A4A3A4"/>
          </p15:clr>
        </p15:guide>
        <p15:guide id="4" orient="horz" pos="1207">
          <p15:clr>
            <a:srgbClr val="A4A3A4"/>
          </p15:clr>
        </p15:guide>
        <p15:guide id="5" orient="horz" pos="3680">
          <p15:clr>
            <a:srgbClr val="A4A3A4"/>
          </p15:clr>
        </p15:guide>
        <p15:guide id="6" pos="2948">
          <p15:clr>
            <a:srgbClr val="A4A3A4"/>
          </p15:clr>
        </p15:guide>
        <p15:guide id="7" pos="363">
          <p15:clr>
            <a:srgbClr val="A4A3A4"/>
          </p15:clr>
        </p15:guide>
        <p15:guide id="8" pos="1519">
          <p15:clr>
            <a:srgbClr val="A4A3A4"/>
          </p15:clr>
        </p15:guide>
        <p15:guide id="9" pos="1633" userDrawn="1">
          <p15:clr>
            <a:srgbClr val="A4A3A4"/>
          </p15:clr>
        </p15:guide>
        <p15:guide id="10" pos="2812">
          <p15:clr>
            <a:srgbClr val="A4A3A4"/>
          </p15:clr>
        </p15:guide>
        <p15:guide id="11" pos="4105">
          <p15:clr>
            <a:srgbClr val="A4A3A4"/>
          </p15:clr>
        </p15:guide>
        <p15:guide id="12" pos="4241">
          <p15:clr>
            <a:srgbClr val="A4A3A4"/>
          </p15:clr>
        </p15:guide>
        <p15:guide id="13" pos="5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Objects="1" showGuides="1">
      <p:cViewPr varScale="1">
        <p:scale>
          <a:sx n="69" d="100"/>
          <a:sy n="69" d="100"/>
        </p:scale>
        <p:origin x="1224" y="52"/>
      </p:cViewPr>
      <p:guideLst>
        <p:guide orient="horz" pos="1593"/>
        <p:guide orient="horz" pos="368"/>
        <p:guide orient="horz" pos="3965"/>
        <p:guide orient="horz" pos="1207"/>
        <p:guide orient="horz" pos="3680"/>
        <p:guide pos="2948"/>
        <p:guide pos="363"/>
        <p:guide pos="1519"/>
        <p:guide pos="1633"/>
        <p:guide pos="2812"/>
        <p:guide pos="4105"/>
        <p:guide pos="4241"/>
        <p:guide pos="53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6380D-191E-4967-9FAB-88D89A5831CE}" type="datetimeFigureOut">
              <a:rPr lang="da-DK" smtClean="0"/>
              <a:t>16-09-2018</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104707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Med det ovennævnte afsæt bliver det interessant at undersøge hvordan karrierevejledning udfolder sig i skolen og for unge voksne, der har forladt grundskolen. Mit forskningsprojekt handler om udskolingen.</a:t>
            </a:r>
          </a:p>
          <a:p>
            <a:r>
              <a:rPr lang="da-DK" dirty="0" smtClean="0"/>
              <a:t> </a:t>
            </a:r>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a:t>
            </a:fld>
            <a:endParaRPr lang="da-DK" dirty="0"/>
          </a:p>
        </p:txBody>
      </p:sp>
    </p:spTree>
    <p:extLst>
      <p:ext uri="{BB962C8B-B14F-4D97-AF65-F5344CB8AC3E}">
        <p14:creationId xmlns:p14="http://schemas.microsoft.com/office/powerpoint/2010/main" val="104181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Med et teoretisk afsæt i kritisk psykologi og situeret læring forstås læring som forbundet til praksis, til deltagelse og til menneskers engagementer. </a:t>
            </a:r>
          </a:p>
          <a:p>
            <a:endParaRPr lang="da-DK" dirty="0"/>
          </a:p>
          <a:p>
            <a:r>
              <a:rPr lang="da-DK" dirty="0"/>
              <a:t>Forskere der arbejder med et kritisk psykologisk afsæt og forstår læring som situeret, fremhæver, at der i ’den traditionelle’ psykologi har været en tendens til at tænke på læring som en individuel tilegnelsesproces og som noget der fx primært er knyttet til uddannelse. Med en kritisk psykologisk forståelse tages afstand fra en forståelse af læring som et individuelt og udelukkende psykologisk fænomen, som kan betragtes løsrevet fra den historiske, samfundsmæssige og materielle sammenhæng, som den indgår i. Ligeledes tages afstand fra en forståelse af læring som en hierarkisk proces, der finder sted gennem stadier.</a:t>
            </a:r>
          </a:p>
          <a:p>
            <a:endParaRPr lang="da-DK" dirty="0"/>
          </a:p>
          <a:p>
            <a:r>
              <a:rPr lang="da-DK" dirty="0"/>
              <a:t>I stedet forstås læring som en integreret del af og uadskillelig fra menneskers daglige livsførelse og engagementer.</a:t>
            </a:r>
          </a:p>
          <a:p>
            <a:endParaRPr lang="da-DK" dirty="0"/>
          </a:p>
          <a:p>
            <a:r>
              <a:rPr lang="da-DK" dirty="0"/>
              <a:t>Fordi læring er knyttet til den enkelte persons engagementer og herigennem knyttet til de sociale fællesskaber, som personens liv udspiller sig i er læring på en og samme tid et meget personligt projekt og et meget socialt projekt (Højholt &amp; Røn Larsen, 2014, p. 70). </a:t>
            </a:r>
          </a:p>
          <a:p>
            <a:endParaRPr lang="da-DK" dirty="0"/>
          </a:p>
          <a:p>
            <a:r>
              <a:rPr lang="da-DK" dirty="0"/>
              <a:t>Denne forståelse af læring lægger op til, at fagpersoner også i karrierevejledning i skolens undervisning i emnet uddannelse og job må være optaget af den unges engagementer. Som Axel og Tanggaard med henvisning til Lave formulerer det, så er læring noget mennesker gør og ’en forudsætning for at mennesker beskæftiger sig med et problem, er, at de ser det som ”deres”’ (Axel &amp; Tanggaard, 2010, p. 3). Dette henleder opmærksomheden på, at menneskers oplevelse af mening og hvordan fx en ung oplever, at en vejledningsaktivitet er relevant for ham eller hende, spiller en rolle for den læring, der finder sted</a:t>
            </a:r>
            <a:r>
              <a:rPr lang="da-DK" dirty="0" smtClean="0"/>
              <a:t>.</a:t>
            </a:r>
          </a:p>
          <a:p>
            <a:endParaRPr lang="da-DK" dirty="0"/>
          </a:p>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3</a:t>
            </a:fld>
            <a:endParaRPr lang="da-DK" dirty="0"/>
          </a:p>
        </p:txBody>
      </p:sp>
    </p:spTree>
    <p:extLst>
      <p:ext uri="{BB962C8B-B14F-4D97-AF65-F5344CB8AC3E}">
        <p14:creationId xmlns:p14="http://schemas.microsoft.com/office/powerpoint/2010/main" val="2649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Periode for feltarbejde</a:t>
            </a:r>
          </a:p>
          <a:p>
            <a:r>
              <a:rPr lang="da-DK" dirty="0"/>
              <a:t>Skoleåret 2013-2014</a:t>
            </a:r>
          </a:p>
          <a:p>
            <a:r>
              <a:rPr lang="da-DK" dirty="0"/>
              <a:t>Geninterviews 2014/2015</a:t>
            </a:r>
          </a:p>
        </p:txBody>
      </p:sp>
      <p:sp>
        <p:nvSpPr>
          <p:cNvPr id="4" name="Pladsholder til diasnummer 3"/>
          <p:cNvSpPr>
            <a:spLocks noGrp="1"/>
          </p:cNvSpPr>
          <p:nvPr>
            <p:ph type="sldNum" sz="quarter" idx="10"/>
          </p:nvPr>
        </p:nvSpPr>
        <p:spPr/>
        <p:txBody>
          <a:bodyPr/>
          <a:lstStyle/>
          <a:p>
            <a:fld id="{AC00183A-898A-47CA-ACA5-7AAC5C5D8973}" type="slidenum">
              <a:rPr lang="da-DK" smtClean="0"/>
              <a:t>4</a:t>
            </a:fld>
            <a:endParaRPr lang="da-DK" dirty="0"/>
          </a:p>
        </p:txBody>
      </p:sp>
    </p:spTree>
    <p:extLst>
      <p:ext uri="{BB962C8B-B14F-4D97-AF65-F5344CB8AC3E}">
        <p14:creationId xmlns:p14="http://schemas.microsoft.com/office/powerpoint/2010/main" val="236041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a:t>
            </a:r>
            <a:r>
              <a:rPr lang="da-DK" baseline="0" dirty="0" smtClean="0"/>
              <a:t> vi taler om karrierevejledning og karrierelæring er det relevant at definere karriere.</a:t>
            </a:r>
          </a:p>
          <a:p>
            <a:endParaRPr lang="da-DK" dirty="0" smtClean="0"/>
          </a:p>
          <a:p>
            <a:r>
              <a:rPr lang="da-DK" dirty="0" smtClean="0"/>
              <a:t>En traditionel/klassisk/hverdagsforståelse betragtes karriere som en hierarkisk progression opad i en organisation eller en profession.</a:t>
            </a:r>
            <a:endParaRPr lang="da-DK" dirty="0"/>
          </a:p>
          <a:p>
            <a:endParaRPr lang="da-DK" dirty="0" smtClean="0"/>
          </a:p>
          <a:p>
            <a:r>
              <a:rPr lang="da-DK" dirty="0" smtClean="0"/>
              <a:t>I </a:t>
            </a:r>
            <a:r>
              <a:rPr lang="da-DK" dirty="0"/>
              <a:t>de vejledningsfaglige miljøer </a:t>
            </a:r>
            <a:r>
              <a:rPr lang="da-DK" dirty="0" smtClean="0"/>
              <a:t>anvender </a:t>
            </a:r>
            <a:r>
              <a:rPr lang="da-DK" dirty="0"/>
              <a:t>man begrebet karriere </a:t>
            </a:r>
            <a:r>
              <a:rPr lang="da-DK" dirty="0" smtClean="0"/>
              <a:t>bredere. </a:t>
            </a:r>
            <a:r>
              <a:rPr lang="da-DK" dirty="0"/>
              <a:t> </a:t>
            </a:r>
          </a:p>
          <a:p>
            <a:r>
              <a:rPr lang="da-DK" dirty="0" smtClean="0"/>
              <a:t>Karriere </a:t>
            </a:r>
            <a:r>
              <a:rPr lang="da-DK" dirty="0"/>
              <a:t>er knyttet til individets bevægelse i og gennem liv, læring og arbejde. </a:t>
            </a:r>
            <a:r>
              <a:rPr lang="da-DK" dirty="0" smtClean="0"/>
              <a:t>Karrierebegrebet </a:t>
            </a:r>
            <a:r>
              <a:rPr lang="da-DK" dirty="0"/>
              <a:t>omfatter bl.a. de værdier, den enkelte har på forskellige tidspunkter i sit liv, og som får betydning for de overvejelser, den enkelte gør sig, ift. hvordan denne ønsker at leve sit liv og de valg, den enkelte står overfor. </a:t>
            </a:r>
            <a:endParaRPr lang="da-DK" dirty="0" smtClean="0"/>
          </a:p>
          <a:p>
            <a:endParaRPr lang="da-DK" dirty="0"/>
          </a:p>
          <a:p>
            <a:r>
              <a:rPr lang="da-DK" dirty="0" smtClean="0"/>
              <a:t>For </a:t>
            </a:r>
            <a:r>
              <a:rPr lang="da-DK" dirty="0"/>
              <a:t>de fleste unge og voksne indbefatter dette bl.a. overvejelser over, hvordan man her og nu og på sigt ønsker at forsørge sig selv og evt. sin familie, hvilken uddannelse og arbejde man finder meningsfuldt, som giver mulighed for at udnytte evner og interesser, og som korresponderer med de </a:t>
            </a:r>
            <a:r>
              <a:rPr lang="da-DK" dirty="0" err="1"/>
              <a:t>rettetheder</a:t>
            </a:r>
            <a:r>
              <a:rPr lang="da-DK" dirty="0"/>
              <a:t>, man har. På den måde indgår uddannelse og arbejde som en væsentlig del af karrierebegrebet men </a:t>
            </a:r>
            <a:r>
              <a:rPr lang="da-DK" dirty="0" smtClean="0"/>
              <a:t>er </a:t>
            </a:r>
            <a:r>
              <a:rPr lang="da-DK" dirty="0"/>
              <a:t>ikke det eneste eller nødvendigvis det væsentligste aspekt for individet. </a:t>
            </a:r>
            <a:endParaRPr lang="da-DK" dirty="0" smtClean="0"/>
          </a:p>
          <a:p>
            <a:endParaRPr lang="da-DK" dirty="0"/>
          </a:p>
          <a:p>
            <a:r>
              <a:rPr lang="da-DK" dirty="0" smtClean="0"/>
              <a:t>Karrierebegrebet </a:t>
            </a:r>
            <a:r>
              <a:rPr lang="da-DK" dirty="0"/>
              <a:t>omfatter også de øvrige sammenhænge, som individet indgår i som fx forælder, kæreste/ægtefælle, ven, søn/datter, motionsløber, spejderleder, hønseholder mv. </a:t>
            </a:r>
            <a:endParaRPr lang="da-DK" dirty="0" smtClean="0"/>
          </a:p>
          <a:p>
            <a:r>
              <a:rPr lang="da-DK" dirty="0"/>
              <a:t> </a:t>
            </a:r>
          </a:p>
          <a:p>
            <a:r>
              <a:rPr lang="da-DK" dirty="0"/>
              <a:t>Thomsen udfolder, at begrebet karriere kan betegne det faktum, at mennesker lever deres liv på tværs af kontekster og livssammenhænge, fx uddannelse, arbejde, fritid og familie. Disse kontekster skaber en kompleksitet, som kræver daglig håndtering for at blive meningsfuld for den enkelte. Dette kaldes karriere, og i den forståelse er karriere noget, alle mennesker </a:t>
            </a:r>
            <a:r>
              <a:rPr lang="da-DK" dirty="0" smtClean="0"/>
              <a:t>har. </a:t>
            </a:r>
            <a:r>
              <a:rPr lang="da-DK" dirty="0"/>
              <a:t>Hooley fremhæver, at karriere udvikles i samspil med familie, venner og kolleger, og at en lang række forhold har betydning for individets karriereudvikling, fx forventninger, ambitioner, færdigheder, held, baggrund og </a:t>
            </a:r>
            <a:r>
              <a:rPr lang="da-DK" dirty="0" smtClean="0"/>
              <a:t>netværk. </a:t>
            </a:r>
            <a:r>
              <a:rPr lang="da-DK" dirty="0"/>
              <a:t>Menneskers karriere er tæt knyttet til det samfund, den givne historiske periode mv., som de lever i. Mennesker i alle aldre og gennem hele livet må koordinere deres engagementer på tværs af handlesammenhænge. Karriere er således noget, som alle mennesker, også unge, må håndtere livet igennem. </a:t>
            </a:r>
          </a:p>
          <a:p>
            <a:r>
              <a:rPr lang="da-DK" dirty="0"/>
              <a:t> </a:t>
            </a:r>
          </a:p>
          <a:p>
            <a:endParaRPr lang="da-DK" dirty="0"/>
          </a:p>
          <a:p>
            <a:r>
              <a:rPr lang="da-DK" dirty="0"/>
              <a:t> </a:t>
            </a:r>
          </a:p>
          <a:p>
            <a:endParaRPr lang="da-DK" dirty="0"/>
          </a:p>
        </p:txBody>
      </p:sp>
    </p:spTree>
    <p:extLst>
      <p:ext uri="{BB962C8B-B14F-4D97-AF65-F5344CB8AC3E}">
        <p14:creationId xmlns:p14="http://schemas.microsoft.com/office/powerpoint/2010/main" val="33329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18</a:t>
            </a:fld>
            <a:endParaRPr lang="da-DK" dirty="0"/>
          </a:p>
        </p:txBody>
      </p:sp>
    </p:spTree>
    <p:extLst>
      <p:ext uri="{BB962C8B-B14F-4D97-AF65-F5344CB8AC3E}">
        <p14:creationId xmlns:p14="http://schemas.microsoft.com/office/powerpoint/2010/main" val="79825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22</a:t>
            </a:fld>
            <a:endParaRPr lang="da-DK" dirty="0"/>
          </a:p>
        </p:txBody>
      </p:sp>
    </p:spTree>
    <p:extLst>
      <p:ext uri="{BB962C8B-B14F-4D97-AF65-F5344CB8AC3E}">
        <p14:creationId xmlns:p14="http://schemas.microsoft.com/office/powerpoint/2010/main" val="212577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har jævnligt mødt kritik af begrebet karriere, fordi selve dets ’ordlyd’, som det ses af den hverdagssproglige forståelse, kan misforstås derhen, at børn og unge så tidligt som muligt skal træffe uddannelses- og erhvervsvalg og arbejde målrettet mod at nå disse mål. Dvs. begrebet udsættes for kritik, fordi kritikerne på baggrund af den hverdagssproglige forståelse opponerer mod en tidlig målretning af børn og unge. Kritikerne kritiserer således ikke nødvendigvis den vejledningsfaglige betydning af begrebet. </a:t>
            </a:r>
            <a:endParaRPr lang="da-DK" dirty="0" smtClean="0"/>
          </a:p>
          <a:p>
            <a:r>
              <a:rPr lang="da-DK" dirty="0" smtClean="0"/>
              <a:t>En </a:t>
            </a:r>
            <a:r>
              <a:rPr lang="da-DK" dirty="0"/>
              <a:t>anden kritik af begrebet kan handle om, at begrebet kan være vanskeligt at arbejde med i praksis, hvor eksempelvis vejlederen skal kommunikere med grupper, der netop forstår ’karriere’ anderledes end den vejledningsfaglige brug af begrebet. Disse kritikpunkter giver jævnligt anledning til problematiseringer af karriere-begrebet og til forslag om at erstatte det med et andet begreb. </a:t>
            </a:r>
            <a:endParaRPr lang="da-DK" dirty="0" smtClean="0"/>
          </a:p>
          <a:p>
            <a:r>
              <a:rPr lang="da-DK" dirty="0" smtClean="0"/>
              <a:t>Watts </a:t>
            </a:r>
            <a:r>
              <a:rPr lang="da-DK" dirty="0"/>
              <a:t>afviser at droppe begrebet karriere og finde et andet begreb i stedet, da ‘</a:t>
            </a:r>
            <a:r>
              <a:rPr lang="da-DK" dirty="0" err="1"/>
              <a:t>There</a:t>
            </a:r>
            <a:r>
              <a:rPr lang="da-DK" dirty="0"/>
              <a:t> is </a:t>
            </a:r>
            <a:r>
              <a:rPr lang="da-DK" dirty="0" err="1"/>
              <a:t>no</a:t>
            </a:r>
            <a:r>
              <a:rPr lang="da-DK" dirty="0"/>
              <a:t> </a:t>
            </a:r>
            <a:r>
              <a:rPr lang="da-DK" dirty="0" err="1"/>
              <a:t>other</a:t>
            </a:r>
            <a:r>
              <a:rPr lang="da-DK" dirty="0"/>
              <a:t> </a:t>
            </a:r>
            <a:r>
              <a:rPr lang="da-DK" dirty="0" err="1"/>
              <a:t>word</a:t>
            </a:r>
            <a:r>
              <a:rPr lang="da-DK" dirty="0"/>
              <a:t> </a:t>
            </a:r>
            <a:r>
              <a:rPr lang="da-DK" dirty="0" err="1"/>
              <a:t>that</a:t>
            </a:r>
            <a:r>
              <a:rPr lang="da-DK" dirty="0"/>
              <a:t> </a:t>
            </a:r>
            <a:r>
              <a:rPr lang="da-DK" dirty="0" err="1"/>
              <a:t>brings</a:t>
            </a:r>
            <a:r>
              <a:rPr lang="da-DK" dirty="0"/>
              <a:t> </a:t>
            </a:r>
            <a:r>
              <a:rPr lang="da-DK" dirty="0" err="1"/>
              <a:t>together</a:t>
            </a:r>
            <a:r>
              <a:rPr lang="da-DK" dirty="0"/>
              <a:t> </a:t>
            </a:r>
            <a:r>
              <a:rPr lang="da-DK" dirty="0" err="1"/>
              <a:t>learning</a:t>
            </a:r>
            <a:r>
              <a:rPr lang="da-DK" dirty="0"/>
              <a:t> and </a:t>
            </a:r>
            <a:r>
              <a:rPr lang="da-DK" dirty="0" err="1"/>
              <a:t>work</a:t>
            </a:r>
            <a:r>
              <a:rPr lang="da-DK" dirty="0"/>
              <a:t>, </a:t>
            </a:r>
            <a:r>
              <a:rPr lang="da-DK" dirty="0" err="1"/>
              <a:t>grounds</a:t>
            </a:r>
            <a:r>
              <a:rPr lang="da-DK" dirty="0"/>
              <a:t> </a:t>
            </a:r>
            <a:r>
              <a:rPr lang="da-DK" dirty="0" err="1"/>
              <a:t>them</a:t>
            </a:r>
            <a:r>
              <a:rPr lang="da-DK" dirty="0"/>
              <a:t> in the </a:t>
            </a:r>
            <a:r>
              <a:rPr lang="da-DK" dirty="0" err="1"/>
              <a:t>individual</a:t>
            </a:r>
            <a:r>
              <a:rPr lang="da-DK" dirty="0"/>
              <a:t>, and is </a:t>
            </a:r>
            <a:r>
              <a:rPr lang="da-DK" dirty="0" err="1"/>
              <a:t>about</a:t>
            </a:r>
            <a:r>
              <a:rPr lang="da-DK" dirty="0"/>
              <a:t> progression’ (Watts, 2014, p. 1), dvs. der er ikke noget andet begreb, der bringer læring og arbejde sammen, begrunder dem i individet og som handler om progression, hvor progression skal forstås som progression i livet, ikke kun ift. arbejdslivet</a:t>
            </a:r>
            <a:r>
              <a:rPr lang="da-DK" dirty="0" smtClean="0"/>
              <a:t>.</a:t>
            </a:r>
          </a:p>
          <a:p>
            <a:endParaRPr lang="da-DK" dirty="0"/>
          </a:p>
          <a:p>
            <a:r>
              <a:rPr lang="da-DK" b="1" dirty="0" err="1" smtClean="0"/>
              <a:t>Karreirekompetence</a:t>
            </a:r>
            <a:endParaRPr lang="da-DK" b="1" dirty="0" smtClean="0"/>
          </a:p>
          <a:p>
            <a:r>
              <a:rPr lang="da-DK" dirty="0"/>
              <a:t>Kompetence til at</a:t>
            </a:r>
          </a:p>
          <a:p>
            <a:r>
              <a:rPr lang="da-DK" dirty="0"/>
              <a:t>forstå og udvikle sig selv</a:t>
            </a:r>
          </a:p>
          <a:p>
            <a:r>
              <a:rPr lang="da-DK" dirty="0"/>
              <a:t>udforske livet, læring og arbejde</a:t>
            </a:r>
          </a:p>
          <a:p>
            <a:r>
              <a:rPr lang="da-DK" dirty="0"/>
              <a:t>håndtere liv, læring og arbejde i forandringer og overgange</a:t>
            </a:r>
          </a:p>
          <a:p>
            <a:r>
              <a:rPr lang="da-DK" dirty="0"/>
              <a:t>Fokus på </a:t>
            </a:r>
          </a:p>
          <a:p>
            <a:r>
              <a:rPr lang="da-DK" dirty="0"/>
              <a:t>hvad den enkelte gør – og på hvad denne kan gøre</a:t>
            </a:r>
          </a:p>
          <a:p>
            <a:r>
              <a:rPr lang="da-DK" dirty="0"/>
              <a:t>at den enkelte formes via sin livsførelse og sine handlinger og samtidig påvirker egne fremtidsmuligheder</a:t>
            </a:r>
          </a:p>
          <a:p>
            <a:r>
              <a:rPr lang="da-DK" dirty="0"/>
              <a:t>(Thomsen, 2014b, p. 4).</a:t>
            </a:r>
          </a:p>
          <a:p>
            <a:endParaRPr lang="da-DK" dirty="0"/>
          </a:p>
          <a:p>
            <a:r>
              <a:rPr lang="da-DK" dirty="0"/>
              <a:t>Dvs. også den lange bane…</a:t>
            </a:r>
          </a:p>
          <a:p>
            <a:r>
              <a:rPr lang="da-DK" dirty="0"/>
              <a:t>Karrierekompetence er en ramme, ikke et fast</a:t>
            </a:r>
          </a:p>
          <a:p>
            <a:r>
              <a:rPr lang="da-DK" dirty="0"/>
              <a:t>defineret koncept eller en metode.</a:t>
            </a:r>
          </a:p>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23</a:t>
            </a:fld>
            <a:endParaRPr lang="da-DK" dirty="0"/>
          </a:p>
        </p:txBody>
      </p:sp>
    </p:spTree>
    <p:extLst>
      <p:ext uri="{BB962C8B-B14F-4D97-AF65-F5344CB8AC3E}">
        <p14:creationId xmlns:p14="http://schemas.microsoft.com/office/powerpoint/2010/main" val="7477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C00183A-898A-47CA-ACA5-7AAC5C5D8973}" type="slidenum">
              <a:rPr lang="da-DK" smtClean="0"/>
              <a:t>24</a:t>
            </a:fld>
            <a:endParaRPr lang="da-DK"/>
          </a:p>
        </p:txBody>
      </p:sp>
    </p:spTree>
    <p:extLst>
      <p:ext uri="{BB962C8B-B14F-4D97-AF65-F5344CB8AC3E}">
        <p14:creationId xmlns:p14="http://schemas.microsoft.com/office/powerpoint/2010/main" val="481718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I - corporate">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CB05008A-DDFC-46AA-A0F7-8302E7A3A1D8}"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Gør tanke til handling</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å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7A5AD89D-1F5E-4003-A117-434225DA3A29}"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rkis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73E96A99-A8CD-417A-8CCB-3DBC951BE26B}"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øn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03DFA5C7-9141-4014-A30C-2676334D2925}"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48556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III mørk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B49612A6-A282-47C4-A2FC-2DF41DB99660}" type="datetime2">
              <a:rPr lang="da-DK" smtClean="0"/>
              <a:t>16. september 2018</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r>
              <a:rPr lang="da-DK" smtClean="0"/>
              <a:t>Randi Skovhus</a:t>
            </a:r>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7" name="Text Placeholder 16"/>
          <p:cNvSpPr>
            <a:spLocks noGrp="1"/>
          </p:cNvSpPr>
          <p:nvPr>
            <p:ph type="body" sz="quarter" idx="14"/>
          </p:nvPr>
        </p:nvSpPr>
        <p:spPr>
          <a:xfrm>
            <a:off x="576000" y="5922000"/>
            <a:ext cx="1836000" cy="374400"/>
          </a:xfrm>
          <a:blipFill>
            <a:blip r:embed="rId3"/>
            <a:stretch>
              <a:fillRect/>
            </a:stretch>
          </a:blipFill>
        </p:spPr>
        <p:txBody>
          <a:bodyPr tIns="72000">
            <a:normAutofit/>
          </a:bodyPr>
          <a:lstStyle>
            <a:lvl1pPr>
              <a:defRPr sz="100"/>
            </a:lvl1pPr>
          </a:lstStyle>
          <a:p>
            <a:pPr lvl="0"/>
            <a:r>
              <a:rPr lang="da-DK" noProof="1" smtClean="0"/>
              <a:t>Rediger typografien i masterens</a:t>
            </a:r>
          </a:p>
        </p:txBody>
      </p:sp>
      <p:pic>
        <p:nvPicPr>
          <p:cNvPr id="13"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Tree>
    <p:extLst>
      <p:ext uri="{BB962C8B-B14F-4D97-AF65-F5344CB8AC3E}">
        <p14:creationId xmlns:p14="http://schemas.microsoft.com/office/powerpoint/2010/main" val="374518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III mørk foto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billede 7"/>
          <p:cNvSpPr>
            <a:spLocks noGrp="1"/>
          </p:cNvSpPr>
          <p:nvPr>
            <p:ph type="pic" sz="quarter" idx="15"/>
          </p:nvPr>
        </p:nvSpPr>
        <p:spPr>
          <a:xfrm>
            <a:off x="0" y="0"/>
            <a:ext cx="9144000" cy="6858000"/>
          </a:xfrm>
        </p:spPr>
        <p:txBody>
          <a:bodyPr tIns="864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baseline="0">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46E3F946-FA79-4A9A-B3BE-C542C819878A}" type="datetime2">
              <a:rPr lang="da-DK" smtClean="0"/>
              <a:t>16. september 2018</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r>
              <a:rPr lang="da-DK" smtClean="0"/>
              <a:t>Randi Skovhus</a:t>
            </a:r>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2"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pic>
        <p:nvPicPr>
          <p:cNvPr id="13"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5" name="Text Placeholder 16"/>
          <p:cNvSpPr>
            <a:spLocks noGrp="1"/>
          </p:cNvSpPr>
          <p:nvPr>
            <p:ph type="body" sz="quarter" idx="14"/>
          </p:nvPr>
        </p:nvSpPr>
        <p:spPr>
          <a:xfrm>
            <a:off x="576000" y="5922000"/>
            <a:ext cx="1836000" cy="374400"/>
          </a:xfrm>
          <a:blipFill>
            <a:blip r:embed="rId4"/>
            <a:stretch>
              <a:fillRect/>
            </a:stretch>
          </a:blipFill>
        </p:spPr>
        <p:txBody>
          <a:bodyPr tIns="72000">
            <a:normAutofit/>
          </a:bodyPr>
          <a:lstStyle>
            <a:lvl1pPr>
              <a:defRPr sz="100"/>
            </a:lvl1pPr>
          </a:lstStyle>
          <a:p>
            <a:pPr lvl="0"/>
            <a:r>
              <a:rPr lang="da-DK" noProof="1" smtClean="0"/>
              <a:t>Rediger typografien i masterens</a:t>
            </a:r>
          </a:p>
        </p:txBody>
      </p:sp>
      <p:grpSp>
        <p:nvGrpSpPr>
          <p:cNvPr id="22" name="Gruppe 75"/>
          <p:cNvGrpSpPr>
            <a:grpSpLocks/>
          </p:cNvGrpSpPr>
          <p:nvPr userDrawn="1"/>
        </p:nvGrpSpPr>
        <p:grpSpPr bwMode="auto">
          <a:xfrm>
            <a:off x="9264650" y="1546869"/>
            <a:ext cx="2035175" cy="3053620"/>
            <a:chOff x="5186790" y="1517655"/>
            <a:chExt cx="2034660" cy="3052739"/>
          </a:xfrm>
        </p:grpSpPr>
        <p:sp>
          <p:nvSpPr>
            <p:cNvPr id="23"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24"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uppe 78"/>
            <p:cNvGrpSpPr>
              <a:grpSpLocks/>
            </p:cNvGrpSpPr>
            <p:nvPr/>
          </p:nvGrpSpPr>
          <p:grpSpPr bwMode="auto">
            <a:xfrm>
              <a:off x="5186790" y="4191100"/>
              <a:ext cx="330061" cy="379294"/>
              <a:chOff x="1018031" y="6329953"/>
              <a:chExt cx="373412" cy="429112"/>
            </a:xfrm>
          </p:grpSpPr>
          <p:pic>
            <p:nvPicPr>
              <p:cNvPr id="27"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21063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IV - Stort ik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4" name="Picture Placeholder 8"/>
          <p:cNvSpPr>
            <a:spLocks noGrp="1"/>
          </p:cNvSpPr>
          <p:nvPr>
            <p:ph type="pic" sz="quarter" idx="16" hasCustomPrompt="1"/>
          </p:nvPr>
        </p:nvSpPr>
        <p:spPr>
          <a:xfrm>
            <a:off x="2628688" y="1581394"/>
            <a:ext cx="3888000" cy="394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Klik på ikonet for at tilføje et ikon</a:t>
            </a:r>
            <a:endParaRPr lang="en-GB" dirty="0"/>
          </a:p>
        </p:txBody>
      </p:sp>
      <p:sp>
        <p:nvSpPr>
          <p:cNvPr id="15" name="Text Placeholder 1"/>
          <p:cNvSpPr>
            <a:spLocks noGrp="1"/>
          </p:cNvSpPr>
          <p:nvPr>
            <p:ph type="body" sz="quarter" idx="13" hasCustomPrompt="1"/>
          </p:nvPr>
        </p:nvSpPr>
        <p:spPr>
          <a:xfrm>
            <a:off x="576262"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16"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4" name="Date Placeholder 3"/>
          <p:cNvSpPr>
            <a:spLocks noGrp="1"/>
          </p:cNvSpPr>
          <p:nvPr>
            <p:ph type="dt" sz="half" idx="10"/>
          </p:nvPr>
        </p:nvSpPr>
        <p:spPr/>
        <p:txBody>
          <a:bodyPr/>
          <a:lstStyle/>
          <a:p>
            <a:fld id="{8FB3FE7F-0B1F-4BB3-AD67-49D95A72CDBB}"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9"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20"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21" name="Group 20"/>
          <p:cNvGrpSpPr/>
          <p:nvPr userDrawn="1"/>
        </p:nvGrpSpPr>
        <p:grpSpPr>
          <a:xfrm>
            <a:off x="-2389014" y="3657183"/>
            <a:ext cx="2275961" cy="3180414"/>
            <a:chOff x="-2389014" y="3657183"/>
            <a:chExt cx="2275961" cy="3180414"/>
          </a:xfrm>
        </p:grpSpPr>
        <p:grpSp>
          <p:nvGrpSpPr>
            <p:cNvPr id="22" name="Gruppe 37"/>
            <p:cNvGrpSpPr/>
            <p:nvPr userDrawn="1"/>
          </p:nvGrpSpPr>
          <p:grpSpPr>
            <a:xfrm>
              <a:off x="-2261220" y="3657183"/>
              <a:ext cx="2148167" cy="3180414"/>
              <a:chOff x="-2261220" y="2628888"/>
              <a:chExt cx="2148167" cy="3180414"/>
            </a:xfrm>
          </p:grpSpPr>
          <p:pic>
            <p:nvPicPr>
              <p:cNvPr id="2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29" name="Gruppe 40"/>
              <p:cNvGrpSpPr/>
              <p:nvPr userDrawn="1"/>
            </p:nvGrpSpPr>
            <p:grpSpPr>
              <a:xfrm>
                <a:off x="-1426464" y="4317211"/>
                <a:ext cx="1313411" cy="1492091"/>
                <a:chOff x="-1426464" y="4279878"/>
                <a:chExt cx="1313411" cy="1492091"/>
              </a:xfrm>
            </p:grpSpPr>
            <p:pic>
              <p:nvPicPr>
                <p:cNvPr id="3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3"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4" name="Lige forbindelse 47"/>
            <p:cNvCxnSpPr>
              <a:endCxn id="23"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6" name="Straight Connector 25"/>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e 75"/>
          <p:cNvGrpSpPr>
            <a:grpSpLocks/>
          </p:cNvGrpSpPr>
          <p:nvPr userDrawn="1"/>
        </p:nvGrpSpPr>
        <p:grpSpPr bwMode="auto">
          <a:xfrm>
            <a:off x="9290874" y="1546869"/>
            <a:ext cx="2035175" cy="3053620"/>
            <a:chOff x="5186790" y="1517655"/>
            <a:chExt cx="2034660" cy="3052739"/>
          </a:xfrm>
        </p:grpSpPr>
        <p:sp>
          <p:nvSpPr>
            <p:cNvPr id="42"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ikon</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ikon</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ikonets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ikonet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ikonets hjørner</a:t>
              </a:r>
            </a:p>
          </p:txBody>
        </p:sp>
        <p:pic>
          <p:nvPicPr>
            <p:cNvPr id="43" name="Billede 7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uppe 78"/>
            <p:cNvGrpSpPr>
              <a:grpSpLocks/>
            </p:cNvGrpSpPr>
            <p:nvPr/>
          </p:nvGrpSpPr>
          <p:grpSpPr bwMode="auto">
            <a:xfrm>
              <a:off x="5186790" y="4191100"/>
              <a:ext cx="330061" cy="379294"/>
              <a:chOff x="1018031" y="6329953"/>
              <a:chExt cx="373412" cy="429112"/>
            </a:xfrm>
          </p:grpSpPr>
          <p:pic>
            <p:nvPicPr>
              <p:cNvPr id="45" name="Billede 7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735459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side I">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smtClean="0"/>
              <a:t>Overskrift i maksimalt to linjer</a:t>
            </a:r>
            <a:endParaRPr lang="da-DK" dirty="0"/>
          </a:p>
        </p:txBody>
      </p:sp>
      <p:sp>
        <p:nvSpPr>
          <p:cNvPr id="3" name="Content Placeholder 2"/>
          <p:cNvSpPr>
            <a:spLocks noGrp="1"/>
          </p:cNvSpPr>
          <p:nvPr>
            <p:ph idx="1" hasCustomPrompt="1"/>
          </p:nvPr>
        </p:nvSpPr>
        <p:spPr>
          <a:xfrm>
            <a:off x="575556" y="1916113"/>
            <a:ext cx="7992888" cy="3922720"/>
          </a:xfrm>
        </p:spPr>
        <p:txBody>
          <a:bodyPr/>
          <a:lstStyle>
            <a:lvl1pPr marL="0" indent="0">
              <a:lnSpc>
                <a:spcPct val="100000"/>
              </a:lnSpc>
              <a:spcBef>
                <a:spcPts val="0"/>
              </a:spcBef>
              <a:spcAft>
                <a:spcPts val="0"/>
              </a:spcAft>
              <a:buFontTx/>
              <a:buNone/>
              <a:defRPr baseline="0"/>
            </a:lvl1pPr>
            <a:lvl2pPr marL="0" indent="0">
              <a:lnSpc>
                <a:spcPct val="100000"/>
              </a:lnSpc>
              <a:spcBef>
                <a:spcPts val="0"/>
              </a:spcBef>
              <a:buNone/>
              <a:defRPr sz="2500" baseline="0">
                <a:latin typeface="VIA Type Office Light" panose="02000503000000020004" pitchFamily="2" charset="0"/>
              </a:defRPr>
            </a:lvl2pPr>
            <a:lvl3pPr marL="90000" indent="-450000">
              <a:lnSpc>
                <a:spcPct val="100000"/>
              </a:lnSpc>
              <a:spcBef>
                <a:spcPts val="0"/>
              </a:spcBef>
              <a:buFont typeface="Arial" panose="020B0604020202020204" pitchFamily="34" charset="0"/>
              <a:buChar char="–"/>
              <a:defRPr sz="2500" spc="-90" baseline="0">
                <a:latin typeface="+mn-lt"/>
              </a:defRPr>
            </a:lvl3pPr>
            <a:lvl4pPr marL="0" indent="0">
              <a:lnSpc>
                <a:spcPct val="100000"/>
              </a:lnSpc>
              <a:spcBef>
                <a:spcPts val="0"/>
              </a:spcBef>
              <a:buNone/>
              <a:defRPr sz="1400"/>
            </a:lvl4pPr>
            <a:lvl5pPr marL="0" indent="0">
              <a:lnSpc>
                <a:spcPct val="100000"/>
              </a:lnSpc>
              <a:spcBef>
                <a:spcPts val="0"/>
              </a:spcBef>
              <a:buNone/>
              <a:defRPr sz="1400">
                <a:latin typeface="VIA Type Office Light" panose="02000503000000020004" pitchFamily="2" charset="0"/>
              </a:defRPr>
            </a:lvl5pPr>
            <a:lvl6pPr marL="450000" indent="-450000">
              <a:lnSpc>
                <a:spcPct val="100000"/>
              </a:lnSpc>
              <a:spcBef>
                <a:spcPts val="0"/>
              </a:spcBef>
              <a:buFont typeface="Arial" panose="020B0604020202020204" pitchFamily="34" charset="0"/>
              <a:buChar char="–"/>
              <a:defRPr sz="1400" baseline="0"/>
            </a:lvl6pPr>
            <a:lvl7pPr marL="0" indent="0">
              <a:lnSpc>
                <a:spcPct val="100000"/>
              </a:lnSpc>
              <a:spcBef>
                <a:spcPts val="0"/>
              </a:spcBef>
              <a:buFont typeface="Arial" panose="020B0604020202020204" pitchFamily="34" charset="0"/>
              <a:buNone/>
              <a:defRPr sz="1050"/>
            </a:lvl7pPr>
            <a:lvl8pPr marL="0" indent="0">
              <a:lnSpc>
                <a:spcPct val="100000"/>
              </a:lnSpc>
              <a:spcBef>
                <a:spcPts val="0"/>
              </a:spcBef>
              <a:buNone/>
              <a:defRPr sz="1050" baseline="0">
                <a:latin typeface="VIA Type Office Light" panose="02000503000000020004" pitchFamily="2" charset="0"/>
              </a:defRPr>
            </a:lvl8pPr>
            <a:lvl9pPr marL="450000" indent="-450000">
              <a:lnSpc>
                <a:spcPct val="100000"/>
              </a:lnSpc>
              <a:spcBef>
                <a:spcPts val="0"/>
              </a:spcBef>
              <a:buFont typeface="Arial" panose="020B0604020202020204" pitchFamily="34" charset="0"/>
              <a:buChar char="–"/>
              <a:defRPr sz="1050" baseline="0"/>
            </a:lvl9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Andet niveau </a:t>
            </a:r>
            <a:r>
              <a:rPr lang="da-DK" dirty="0" err="1" smtClean="0"/>
              <a:t>Regular</a:t>
            </a:r>
            <a:endParaRPr lang="da-DK" dirty="0" smtClean="0"/>
          </a:p>
          <a:p>
            <a:pPr lvl="2"/>
            <a:r>
              <a:rPr lang="da-DK" dirty="0" smtClean="0"/>
              <a:t>Tredje niveau Light</a:t>
            </a:r>
          </a:p>
          <a:p>
            <a:pPr lvl="3"/>
            <a:r>
              <a:rPr lang="da-DK" dirty="0" smtClean="0"/>
              <a:t>Fjerde niveau H5 </a:t>
            </a:r>
            <a:r>
              <a:rPr lang="da-DK" dirty="0" err="1" smtClean="0"/>
              <a:t>Regular</a:t>
            </a:r>
            <a:endParaRPr lang="da-DK" dirty="0" smtClean="0"/>
          </a:p>
          <a:p>
            <a:pPr lvl="4"/>
            <a:r>
              <a:rPr lang="da-DK" dirty="0" smtClean="0"/>
              <a:t>Femte niveau H5 Light</a:t>
            </a:r>
            <a:endParaRPr lang="da-DK" dirty="0"/>
          </a:p>
          <a:p>
            <a:pPr lvl="5"/>
            <a:r>
              <a:rPr lang="da-DK" dirty="0" smtClean="0"/>
              <a:t>Sjette niveau</a:t>
            </a:r>
          </a:p>
          <a:p>
            <a:pPr lvl="6"/>
            <a:r>
              <a:rPr lang="da-DK" dirty="0" smtClean="0"/>
              <a:t>Syvende niveau H6 </a:t>
            </a:r>
            <a:r>
              <a:rPr lang="da-DK" dirty="0" err="1" smtClean="0"/>
              <a:t>Regular</a:t>
            </a:r>
            <a:endParaRPr lang="da-DK" dirty="0" smtClean="0"/>
          </a:p>
          <a:p>
            <a:pPr lvl="7"/>
            <a:r>
              <a:rPr lang="da-DK" dirty="0" smtClean="0"/>
              <a:t>Ottende niveau H6 Light</a:t>
            </a:r>
          </a:p>
          <a:p>
            <a:pPr lvl="8"/>
            <a:r>
              <a:rPr lang="da-DK" dirty="0" smtClean="0"/>
              <a:t>Niende niveau H6 </a:t>
            </a:r>
            <a:r>
              <a:rPr lang="da-DK" dirty="0" err="1" smtClean="0"/>
              <a:t>bullet</a:t>
            </a:r>
            <a:endParaRPr lang="da-DK" dirty="0" smtClean="0"/>
          </a:p>
        </p:txBody>
      </p:sp>
      <p:sp>
        <p:nvSpPr>
          <p:cNvPr id="4" name="Date Placeholder 3"/>
          <p:cNvSpPr>
            <a:spLocks noGrp="1"/>
          </p:cNvSpPr>
          <p:nvPr>
            <p:ph type="dt" sz="half" idx="10"/>
          </p:nvPr>
        </p:nvSpPr>
        <p:spPr/>
        <p:txBody>
          <a:bodyPr/>
          <a:lstStyle/>
          <a:p>
            <a:fld id="{4AA4698D-94C0-4197-AEA9-6C5AD08B9F9D}"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8" name="AutoShape 4"/>
          <p:cNvSpPr>
            <a:spLocks/>
          </p:cNvSpPr>
          <p:nvPr userDrawn="1"/>
        </p:nvSpPr>
        <p:spPr bwMode="gray">
          <a:xfrm>
            <a:off x="-2196752" y="-11761"/>
            <a:ext cx="21173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1. eller 2. linje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linjen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Light</a:t>
            </a:r>
            <a:r>
              <a:rPr lang="da-DK" altLang="da-DK" sz="1000" b="0" baseline="0" noProof="1" smtClean="0">
                <a:solidFill>
                  <a:schemeClr val="tx1"/>
                </a:solidFill>
                <a:latin typeface="+mn-lt"/>
                <a:cs typeface="Arial" charset="0"/>
              </a:rPr>
              <a:t> 25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3. Niveau = Bullet 25 pkt</a:t>
            </a:r>
            <a:r>
              <a:rPr lang="da-DK" altLang="da-DK" sz="1000" b="0" noProof="1" smtClean="0">
                <a:solidFill>
                  <a:schemeClr val="tx1"/>
                </a:solidFill>
                <a:latin typeface="+mn-lt"/>
                <a:cs typeface="Arial" charset="0"/>
              </a:rPr>
              <a:t> </a:t>
            </a:r>
          </a:p>
          <a:p>
            <a:pPr algn="r" eaLnBrk="1" hangingPunct="1">
              <a:spcBef>
                <a:spcPct val="0"/>
              </a:spcBef>
              <a:buFontTx/>
              <a:buNone/>
              <a:defRPr/>
            </a:pPr>
            <a:r>
              <a:rPr lang="da-DK" altLang="da-DK" sz="1000" b="0" noProof="1" smtClean="0">
                <a:solidFill>
                  <a:schemeClr val="tx1"/>
                </a:solidFill>
                <a:latin typeface="+mn-lt"/>
                <a:cs typeface="Arial" charset="0"/>
              </a:rPr>
              <a:t>4.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5.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6. Niveau = Bullet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7.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8.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9. Niveau = Bullet 10,5 pkt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63679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nvGrpSpPr>
          <p:cNvPr id="38" name="Gruppe 37"/>
          <p:cNvGrpSpPr/>
          <p:nvPr userDrawn="1"/>
        </p:nvGrpSpPr>
        <p:grpSpPr>
          <a:xfrm>
            <a:off x="-2261220" y="3657183"/>
            <a:ext cx="2148167" cy="3180414"/>
            <a:chOff x="-2261220" y="2628888"/>
            <a:chExt cx="2148167" cy="3180414"/>
          </a:xfrm>
        </p:grpSpPr>
        <p:pic>
          <p:nvPicPr>
            <p:cNvPr id="3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41" name="Gruppe 40"/>
            <p:cNvGrpSpPr/>
            <p:nvPr userDrawn="1"/>
          </p:nvGrpSpPr>
          <p:grpSpPr>
            <a:xfrm>
              <a:off x="-1426464" y="4317211"/>
              <a:ext cx="1313411" cy="1492091"/>
              <a:chOff x="-1426464" y="4279878"/>
              <a:chExt cx="1313411" cy="1492091"/>
            </a:xfrm>
          </p:grpSpPr>
          <p:pic>
            <p:nvPicPr>
              <p:cNvPr id="4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6" name="Tekstboks 45"/>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7" name="Rektangel 4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8" name="Lige forbindelse 47"/>
          <p:cNvCxnSpPr>
            <a:endCxn id="4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41479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side II - punkt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VIA Type Office Light" panose="02000503000000020004" pitchFamily="2" charset="0"/>
              </a:defRPr>
            </a:lvl1pPr>
          </a:lstStyle>
          <a:p>
            <a:r>
              <a:rPr lang="da-DK" dirty="0" smtClean="0"/>
              <a:t>Overskrift i maksimalt to linjer</a:t>
            </a:r>
            <a:endParaRPr lang="da-DK" dirty="0"/>
          </a:p>
        </p:txBody>
      </p:sp>
      <p:sp>
        <p:nvSpPr>
          <p:cNvPr id="3" name="Pladsholder til dato 2"/>
          <p:cNvSpPr>
            <a:spLocks noGrp="1"/>
          </p:cNvSpPr>
          <p:nvPr>
            <p:ph type="dt" sz="half" idx="10"/>
          </p:nvPr>
        </p:nvSpPr>
        <p:spPr/>
        <p:txBody>
          <a:bodyPr/>
          <a:lstStyle/>
          <a:p>
            <a:fld id="{B5F47EF5-D6F4-4715-B739-94F974701F93}" type="datetime2">
              <a:rPr lang="da-DK" smtClean="0"/>
              <a:t>16. september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8" name="Pladsholder til tekst 7"/>
          <p:cNvSpPr>
            <a:spLocks noGrp="1"/>
          </p:cNvSpPr>
          <p:nvPr>
            <p:ph type="body" sz="quarter" idx="13"/>
          </p:nvPr>
        </p:nvSpPr>
        <p:spPr>
          <a:xfrm>
            <a:off x="576263" y="1916113"/>
            <a:ext cx="7991474" cy="3925887"/>
          </a:xfrm>
        </p:spPr>
        <p:txBody>
          <a:bodyPr>
            <a:normAutofit/>
          </a:bodyPr>
          <a:lstStyle>
            <a:lvl1pPr>
              <a:lnSpc>
                <a:spcPct val="100000"/>
              </a:lnSpc>
              <a:spcBef>
                <a:spcPts val="600"/>
              </a:spcBef>
              <a:defRPr sz="2500" spc="-90" baseline="0"/>
            </a:lvl1pPr>
            <a:lvl2pPr marL="903600">
              <a:lnSpc>
                <a:spcPct val="100000"/>
              </a:lnSpc>
              <a:defRPr sz="2500" spc="-90" baseline="0"/>
            </a:lvl2pPr>
            <a:lvl3pPr marL="1364400">
              <a:lnSpc>
                <a:spcPct val="100000"/>
              </a:lnSpc>
              <a:defRPr sz="2500" spc="-90"/>
            </a:lvl3pPr>
            <a:lvl4pPr marL="1821600">
              <a:lnSpc>
                <a:spcPct val="100000"/>
              </a:lnSpc>
              <a:defRPr sz="2500" spc="-90"/>
            </a:lvl4pPr>
            <a:lvl5pPr marL="1821600">
              <a:lnSpc>
                <a:spcPct val="100000"/>
              </a:lnSpc>
              <a:defRPr sz="2500" spc="-9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9"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grpSp>
        <p:nvGrpSpPr>
          <p:cNvPr id="32" name="Gruppe 31"/>
          <p:cNvGrpSpPr/>
          <p:nvPr userDrawn="1"/>
        </p:nvGrpSpPr>
        <p:grpSpPr>
          <a:xfrm>
            <a:off x="-2261220" y="3657183"/>
            <a:ext cx="2148167" cy="3180414"/>
            <a:chOff x="-2261220" y="2628888"/>
            <a:chExt cx="2148167" cy="3180414"/>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5" name="Gruppe 34"/>
            <p:cNvGrpSpPr/>
            <p:nvPr userDrawn="1"/>
          </p:nvGrpSpPr>
          <p:grpSpPr>
            <a:xfrm>
              <a:off x="-1426464" y="4317211"/>
              <a:ext cx="1313411" cy="1492091"/>
              <a:chOff x="-1426464" y="4279878"/>
              <a:chExt cx="1313411" cy="1492091"/>
            </a:xfrm>
          </p:grpSpPr>
          <p:pic>
            <p:nvPicPr>
              <p:cNvPr id="3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7" name="Lige forbindelse 36"/>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ktangel 38"/>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0" name="Tekstboks 39"/>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1" name="Rektangel 40"/>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1"/>
          <p:cNvCxnSpPr>
            <a:endCxn id="41"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56619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side III - lille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136" y="584199"/>
            <a:ext cx="3893914" cy="756569"/>
          </a:xfrm>
        </p:spPr>
        <p:txBody>
          <a:bodyPr tIns="0"/>
          <a:lstStyle>
            <a:lvl1pPr>
              <a:lnSpc>
                <a:spcPct val="80000"/>
              </a:lnSpc>
              <a:defRPr sz="2500" spc="-100" baseline="0">
                <a:latin typeface="+mj-lt"/>
              </a:defRPr>
            </a:lvl1pPr>
          </a:lstStyle>
          <a:p>
            <a:r>
              <a:rPr lang="da-DK" dirty="0" smtClean="0"/>
              <a:t>Overskrift i maksimalt to linjer</a:t>
            </a:r>
            <a:endParaRPr lang="da-DK" dirty="0"/>
          </a:p>
        </p:txBody>
      </p:sp>
      <p:sp>
        <p:nvSpPr>
          <p:cNvPr id="30"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3" name="Content Placeholder 3"/>
          <p:cNvSpPr>
            <a:spLocks noGrp="1"/>
          </p:cNvSpPr>
          <p:nvPr>
            <p:ph idx="1" hasCustomPrompt="1"/>
          </p:nvPr>
        </p:nvSpPr>
        <p:spPr>
          <a:xfrm>
            <a:off x="575556" y="1916113"/>
            <a:ext cx="7992888" cy="3922720"/>
          </a:xfrm>
        </p:spPr>
        <p:txBody>
          <a:bodyPr/>
          <a:lstStyle>
            <a:lvl1pPr marL="0" indent="0">
              <a:lnSpc>
                <a:spcPct val="100000"/>
              </a:lnSpc>
              <a:spcBef>
                <a:spcPts val="0"/>
              </a:spcBef>
              <a:spcAft>
                <a:spcPts val="1200"/>
              </a:spcAft>
              <a:buFontTx/>
              <a:buNone/>
              <a:defRPr/>
            </a:lvl1pPr>
            <a:lvl2pPr marL="0" indent="0">
              <a:lnSpc>
                <a:spcPct val="89000"/>
              </a:lnSpc>
              <a:spcBef>
                <a:spcPts val="0"/>
              </a:spcBef>
              <a:buNone/>
              <a:defRPr sz="1400" baseline="0"/>
            </a:lvl2pPr>
            <a:lvl3pPr marL="0" indent="0">
              <a:spcBef>
                <a:spcPts val="0"/>
              </a:spcBef>
              <a:buFontTx/>
              <a:buNone/>
              <a:defRPr spc="-90" baseline="0">
                <a:latin typeface="VIA Type Office Light" panose="02000503000000020004" pitchFamily="2" charset="0"/>
              </a:defRPr>
            </a:lvl3pPr>
            <a:lvl4pPr marL="0" indent="0">
              <a:lnSpc>
                <a:spcPct val="89000"/>
              </a:lnSpc>
              <a:spcBef>
                <a:spcPts val="0"/>
              </a:spcBef>
              <a:buNone/>
              <a:defRPr/>
            </a:lvl4pPr>
            <a:lvl5pPr marL="0" indent="0">
              <a:lnSpc>
                <a:spcPct val="89000"/>
              </a:lnSpc>
              <a:spcBef>
                <a:spcPts val="0"/>
              </a:spcBef>
              <a:buNone/>
              <a:defRPr>
                <a:latin typeface="VIA Type Office Light" panose="02000503000000020004" pitchFamily="2" charset="0"/>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H5 </a:t>
            </a:r>
            <a:r>
              <a:rPr lang="da-DK" dirty="0" err="1" smtClean="0"/>
              <a:t>Regular</a:t>
            </a:r>
            <a:endParaRPr lang="da-DK" dirty="0" smtClean="0"/>
          </a:p>
          <a:p>
            <a:pPr lvl="2"/>
            <a:r>
              <a:rPr lang="da-DK" dirty="0" smtClean="0"/>
              <a:t>H5 Light</a:t>
            </a:r>
          </a:p>
          <a:p>
            <a:pPr lvl="3"/>
            <a:r>
              <a:rPr lang="da-DK" dirty="0" smtClean="0"/>
              <a:t>H6 </a:t>
            </a:r>
            <a:r>
              <a:rPr lang="da-DK" dirty="0" err="1" smtClean="0"/>
              <a:t>Regular</a:t>
            </a:r>
            <a:endParaRPr lang="da-DK" dirty="0" smtClean="0"/>
          </a:p>
          <a:p>
            <a:pPr lvl="4"/>
            <a:r>
              <a:rPr lang="da-DK" dirty="0" smtClean="0"/>
              <a:t>H6 Light</a:t>
            </a:r>
            <a:endParaRPr lang="da-DK" dirty="0"/>
          </a:p>
        </p:txBody>
      </p:sp>
      <p:sp>
        <p:nvSpPr>
          <p:cNvPr id="4" name="Date Placeholder 3"/>
          <p:cNvSpPr>
            <a:spLocks noGrp="1"/>
          </p:cNvSpPr>
          <p:nvPr>
            <p:ph type="dt" sz="half" idx="10"/>
          </p:nvPr>
        </p:nvSpPr>
        <p:spPr/>
        <p:txBody>
          <a:bodyPr/>
          <a:lstStyle/>
          <a:p>
            <a:fld id="{5FB1ECEE-B021-42C6-ADAA-E8D7EB985388}"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27" name="Gruppe 26"/>
          <p:cNvGrpSpPr/>
          <p:nvPr userDrawn="1"/>
        </p:nvGrpSpPr>
        <p:grpSpPr>
          <a:xfrm>
            <a:off x="-2261220" y="3657183"/>
            <a:ext cx="2148167" cy="3180414"/>
            <a:chOff x="-2261220" y="2628888"/>
            <a:chExt cx="2148167" cy="3180414"/>
          </a:xfrm>
        </p:grpSpPr>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26" name="Gruppe 25"/>
            <p:cNvGrpSpPr/>
            <p:nvPr userDrawn="1"/>
          </p:nvGrpSpPr>
          <p:grpSpPr>
            <a:xfrm>
              <a:off x="-1426464" y="4317211"/>
              <a:ext cx="1313411" cy="1492091"/>
              <a:chOff x="-1426464" y="4279878"/>
              <a:chExt cx="1313411" cy="1492091"/>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8" name="Lige forbindelse 17"/>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ktangel 2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pic>
        <p:nvPicPr>
          <p:cNvPr id="3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9" name="Tekstboks 2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17" name="Rektangel 1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1" name="Lige forbindelse 20"/>
          <p:cNvCxnSpPr>
            <a:endCxn id="1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28" name="Text Placeholder 16"/>
          <p:cNvSpPr>
            <a:spLocks noGrp="1"/>
          </p:cNvSpPr>
          <p:nvPr>
            <p:ph type="body" sz="quarter" idx="14"/>
          </p:nvPr>
        </p:nvSpPr>
        <p:spPr>
          <a:xfrm>
            <a:off x="576000" y="5922000"/>
            <a:ext cx="1836000" cy="374400"/>
          </a:xfrm>
          <a:blipFill>
            <a:blip r:embed="rId6"/>
            <a:stretch>
              <a:fillRect/>
            </a:stretch>
          </a:blipFill>
        </p:spPr>
        <p:txBody>
          <a:bodyPr tIns="0">
            <a:normAutofit/>
          </a:bodyPr>
          <a:lstStyle>
            <a:lvl1pPr>
              <a:defRPr sz="100"/>
            </a:lvl1pPr>
          </a:lstStyle>
          <a:p>
            <a:pPr lvl="0"/>
            <a:r>
              <a:rPr lang="da-DK" noProof="1" smtClean="0"/>
              <a:t>Rediger typografien i masterens</a:t>
            </a:r>
          </a:p>
        </p:txBody>
      </p:sp>
      <p:sp>
        <p:nvSpPr>
          <p:cNvPr id="31"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spTree>
    <p:extLst>
      <p:ext uri="{BB962C8B-B14F-4D97-AF65-F5344CB8AC3E}">
        <p14:creationId xmlns:p14="http://schemas.microsoft.com/office/powerpoint/2010/main" val="216234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Text Placeholder 2"/>
          <p:cNvSpPr>
            <a:spLocks noGrp="1"/>
          </p:cNvSpPr>
          <p:nvPr>
            <p:ph type="body" idx="1" hasCustomPrompt="1"/>
          </p:nvPr>
        </p:nvSpPr>
        <p:spPr>
          <a:xfrm>
            <a:off x="576263" y="1914575"/>
            <a:ext cx="3887788" cy="614312"/>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4" name="Content Placeholder 3"/>
          <p:cNvSpPr>
            <a:spLocks noGrp="1"/>
          </p:cNvSpPr>
          <p:nvPr>
            <p:ph sz="half" idx="2"/>
          </p:nvPr>
        </p:nvSpPr>
        <p:spPr>
          <a:xfrm>
            <a:off x="576263" y="2528887"/>
            <a:ext cx="3887788" cy="3313114"/>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Text Placeholder 4"/>
          <p:cNvSpPr>
            <a:spLocks noGrp="1"/>
          </p:cNvSpPr>
          <p:nvPr>
            <p:ph type="body" sz="quarter" idx="3" hasCustomPrompt="1"/>
          </p:nvPr>
        </p:nvSpPr>
        <p:spPr>
          <a:xfrm>
            <a:off x="4679950" y="1914575"/>
            <a:ext cx="3888495" cy="614311"/>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6" name="Content Placeholder 5"/>
          <p:cNvSpPr>
            <a:spLocks noGrp="1"/>
          </p:cNvSpPr>
          <p:nvPr>
            <p:ph sz="quarter" idx="4"/>
          </p:nvPr>
        </p:nvSpPr>
        <p:spPr>
          <a:xfrm>
            <a:off x="4679950" y="2528887"/>
            <a:ext cx="3888494" cy="3313113"/>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7" name="Date Placeholder 6"/>
          <p:cNvSpPr>
            <a:spLocks noGrp="1"/>
          </p:cNvSpPr>
          <p:nvPr>
            <p:ph type="dt" sz="half" idx="10"/>
          </p:nvPr>
        </p:nvSpPr>
        <p:spPr/>
        <p:txBody>
          <a:bodyPr/>
          <a:lstStyle/>
          <a:p>
            <a:fld id="{5BB0758D-D876-4E33-BE44-575AF995AA5A}" type="datetime2">
              <a:rPr lang="da-DK" smtClean="0"/>
              <a:t>16. september 2018</a:t>
            </a:fld>
            <a:endParaRPr lang="da-DK"/>
          </a:p>
        </p:txBody>
      </p:sp>
      <p:sp>
        <p:nvSpPr>
          <p:cNvPr id="8" name="Footer Placeholder 7"/>
          <p:cNvSpPr>
            <a:spLocks noGrp="1"/>
          </p:cNvSpPr>
          <p:nvPr>
            <p:ph type="ftr" sz="quarter" idx="11"/>
          </p:nvPr>
        </p:nvSpPr>
        <p:spPr/>
        <p:txBody>
          <a:bodyPr/>
          <a:lstStyle/>
          <a:p>
            <a:r>
              <a:rPr lang="da-DK" smtClean="0"/>
              <a:t>Randi Skovhus</a:t>
            </a:r>
            <a:endParaRPr lang="da-DK"/>
          </a:p>
        </p:txBody>
      </p:sp>
      <p:sp>
        <p:nvSpPr>
          <p:cNvPr id="9" name="Slide Number Placeholder 8"/>
          <p:cNvSpPr>
            <a:spLocks noGrp="1"/>
          </p:cNvSpPr>
          <p:nvPr>
            <p:ph type="sldNum" sz="quarter" idx="12"/>
          </p:nvPr>
        </p:nvSpPr>
        <p:spPr/>
        <p:txBody>
          <a:bodyPr/>
          <a:lstStyle/>
          <a:p>
            <a:fld id="{47249483-E4DF-4F58-9D02-BF1D09F1FA18}" type="slidenum">
              <a:rPr lang="da-DK" smtClean="0"/>
              <a:t>‹nr.›</a:t>
            </a:fld>
            <a:endParaRPr lang="da-DK"/>
          </a:p>
        </p:txBody>
      </p:sp>
      <p:sp>
        <p:nvSpPr>
          <p:cNvPr id="10"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4872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I - corporate (UK)">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53F5FE5F-270C-4828-A4A7-80392704F4BA}"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Bring ideas to life</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Tree>
    <p:extLst>
      <p:ext uri="{BB962C8B-B14F-4D97-AF65-F5344CB8AC3E}">
        <p14:creationId xmlns:p14="http://schemas.microsoft.com/office/powerpoint/2010/main" val="169297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side V - lys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bg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latin typeface="VIA Type Office Light" panose="02000503000000020004" pitchFamily="2" charset="0"/>
              </a:defRPr>
            </a:lvl1pPr>
          </a:lstStyle>
          <a:p>
            <a:r>
              <a:rPr lang="da-DK" smtClean="0"/>
              <a:t>Klik på ikonet for at tilføje et billede</a:t>
            </a:r>
            <a:endParaRPr lang="en-GB" dirty="0"/>
          </a:p>
        </p:txBody>
      </p:sp>
      <p:sp>
        <p:nvSpPr>
          <p:cNvPr id="3" name="Pladsholder til dato 2"/>
          <p:cNvSpPr>
            <a:spLocks noGrp="1"/>
          </p:cNvSpPr>
          <p:nvPr>
            <p:ph type="dt" sz="half" idx="10"/>
          </p:nvPr>
        </p:nvSpPr>
        <p:spPr/>
        <p:txBody>
          <a:bodyPr/>
          <a:lstStyle/>
          <a:p>
            <a:fld id="{FC19AAE4-6EBA-4D0B-879A-598C547E337F}" type="datetime2">
              <a:rPr lang="da-DK" smtClean="0"/>
              <a:t>16. september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13"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8" name="Title 1"/>
          <p:cNvSpPr>
            <a:spLocks noGrp="1"/>
          </p:cNvSpPr>
          <p:nvPr>
            <p:ph type="title" hasCustomPrompt="1"/>
          </p:nvPr>
        </p:nvSpPr>
        <p:spPr>
          <a:xfrm>
            <a:off x="523005" y="584199"/>
            <a:ext cx="3942235" cy="1808130"/>
          </a:xfrm>
        </p:spPr>
        <p:txBody>
          <a:bodyPr/>
          <a:lstStyle>
            <a:lvl1pPr>
              <a:defRPr baseline="0"/>
            </a:lvl1pPr>
          </a:lstStyle>
          <a:p>
            <a:r>
              <a:rPr lang="da-DK" dirty="0" smtClean="0"/>
              <a:t>Overskrift</a:t>
            </a:r>
            <a:endParaRPr lang="da-DK" dirty="0"/>
          </a:p>
        </p:txBody>
      </p:sp>
      <p:sp>
        <p:nvSpPr>
          <p:cNvPr id="43" name="Text Placeholder 2"/>
          <p:cNvSpPr>
            <a:spLocks noGrp="1"/>
          </p:cNvSpPr>
          <p:nvPr>
            <p:ph type="body" sz="quarter" idx="19" hasCustomPrompt="1"/>
          </p:nvPr>
        </p:nvSpPr>
        <p:spPr>
          <a:xfrm>
            <a:off x="577455" y="2392329"/>
            <a:ext cx="3888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endParaRPr lang="da-DK" dirty="0"/>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uppe 29"/>
          <p:cNvGrpSpPr/>
          <p:nvPr userDrawn="1"/>
        </p:nvGrpSpPr>
        <p:grpSpPr>
          <a:xfrm>
            <a:off x="-2261220" y="3657183"/>
            <a:ext cx="2148167" cy="3180414"/>
            <a:chOff x="-2261220" y="2628888"/>
            <a:chExt cx="2148167" cy="3180414"/>
          </a:xfrm>
        </p:grpSpPr>
        <p:pic>
          <p:nvPicPr>
            <p:cNvPr id="3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3" name="Gruppe 32"/>
            <p:cNvGrpSpPr/>
            <p:nvPr userDrawn="1"/>
          </p:nvGrpSpPr>
          <p:grpSpPr>
            <a:xfrm>
              <a:off x="-1426464" y="4317211"/>
              <a:ext cx="1313411" cy="1492091"/>
              <a:chOff x="-1426464" y="4279878"/>
              <a:chExt cx="1313411" cy="1492091"/>
            </a:xfrm>
          </p:grpSpPr>
          <p:pic>
            <p:nvPicPr>
              <p:cNvPr id="3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5" name="Lige forbindelse 34"/>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ktangel 36"/>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8" name="Tekstboks 37"/>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39" name="Rektangel 38"/>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0" name="Lige forbindelse 39"/>
          <p:cNvCxnSpPr>
            <a:endCxn id="39"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5"/>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
        <p:nvSpPr>
          <p:cNvPr id="42"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grpSp>
        <p:nvGrpSpPr>
          <p:cNvPr id="41" name="Gruppe 75"/>
          <p:cNvGrpSpPr>
            <a:grpSpLocks/>
          </p:cNvGrpSpPr>
          <p:nvPr userDrawn="1"/>
        </p:nvGrpSpPr>
        <p:grpSpPr bwMode="auto">
          <a:xfrm>
            <a:off x="9264650" y="1546869"/>
            <a:ext cx="2035175" cy="3053620"/>
            <a:chOff x="5186790" y="1517655"/>
            <a:chExt cx="2034660" cy="3052739"/>
          </a:xfrm>
        </p:grpSpPr>
        <p:sp>
          <p:nvSpPr>
            <p:cNvPr id="49"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50" name="Billede 7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uppe 78"/>
            <p:cNvGrpSpPr>
              <a:grpSpLocks/>
            </p:cNvGrpSpPr>
            <p:nvPr/>
          </p:nvGrpSpPr>
          <p:grpSpPr bwMode="auto">
            <a:xfrm>
              <a:off x="5186790" y="4191100"/>
              <a:ext cx="330061" cy="379294"/>
              <a:chOff x="1018031" y="6329953"/>
              <a:chExt cx="373412" cy="429112"/>
            </a:xfrm>
          </p:grpSpPr>
          <p:pic>
            <p:nvPicPr>
              <p:cNvPr id="52" name="Billed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11363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0" y="0"/>
            <a:ext cx="9144000" cy="6858000"/>
          </a:xfrm>
          <a:solidFill>
            <a:schemeClr val="bg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latin typeface="VIA Type Office Light" panose="02000503000000020004" pitchFamily="2" charset="0"/>
              </a:defRPr>
            </a:lvl1pPr>
          </a:lstStyle>
          <a:p>
            <a:r>
              <a:rPr lang="da-DK" smtClean="0"/>
              <a:t>Klik på ikonet for at tilføje et billede</a:t>
            </a:r>
            <a:endParaRPr lang="en-GB" dirty="0"/>
          </a:p>
        </p:txBody>
      </p:sp>
      <p:sp>
        <p:nvSpPr>
          <p:cNvPr id="3" name="Pladsholder til dato 2"/>
          <p:cNvSpPr>
            <a:spLocks noGrp="1"/>
          </p:cNvSpPr>
          <p:nvPr>
            <p:ph type="dt" sz="half" idx="10"/>
          </p:nvPr>
        </p:nvSpPr>
        <p:spPr/>
        <p:txBody>
          <a:bodyPr/>
          <a:lstStyle/>
          <a:p>
            <a:fld id="{69E89A2F-2E27-474C-ADFA-171FB9578A30}" type="datetime2">
              <a:rPr lang="da-DK" smtClean="0"/>
              <a:t>16. september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27" name="Text Placeholder 16"/>
          <p:cNvSpPr>
            <a:spLocks noGrp="1"/>
          </p:cNvSpPr>
          <p:nvPr>
            <p:ph type="body" sz="quarter" idx="15"/>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grpSp>
        <p:nvGrpSpPr>
          <p:cNvPr id="15" name="Gruppe 75"/>
          <p:cNvGrpSpPr>
            <a:grpSpLocks/>
          </p:cNvGrpSpPr>
          <p:nvPr userDrawn="1"/>
        </p:nvGrpSpPr>
        <p:grpSpPr bwMode="auto">
          <a:xfrm>
            <a:off x="9264650" y="1546869"/>
            <a:ext cx="2035175" cy="3053620"/>
            <a:chOff x="5186790" y="1517655"/>
            <a:chExt cx="2034660" cy="3052739"/>
          </a:xfrm>
        </p:grpSpPr>
        <p:sp>
          <p:nvSpPr>
            <p:cNvPr id="16"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17"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pe 78"/>
            <p:cNvGrpSpPr>
              <a:grpSpLocks/>
            </p:cNvGrpSpPr>
            <p:nvPr/>
          </p:nvGrpSpPr>
          <p:grpSpPr bwMode="auto">
            <a:xfrm>
              <a:off x="5186790" y="4191100"/>
              <a:ext cx="330061" cy="379294"/>
              <a:chOff x="1018031" y="6329953"/>
              <a:chExt cx="373412" cy="429112"/>
            </a:xfrm>
          </p:grpSpPr>
          <p:pic>
            <p:nvPicPr>
              <p:cNvPr id="19"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400356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side V - Mørk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tx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10"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2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5"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Date Placeholder 3"/>
          <p:cNvSpPr>
            <a:spLocks noGrp="1"/>
          </p:cNvSpPr>
          <p:nvPr>
            <p:ph type="dt" sz="half" idx="10"/>
          </p:nvPr>
        </p:nvSpPr>
        <p:spPr>
          <a:xfrm>
            <a:off x="6732240" y="5920436"/>
            <a:ext cx="1836204" cy="374400"/>
          </a:xfrm>
          <a:blipFill>
            <a:blip r:embed="rId5"/>
            <a:stretch>
              <a:fillRect/>
            </a:stretch>
          </a:blipFill>
        </p:spPr>
        <p:txBody>
          <a:bodyPr/>
          <a:lstStyle>
            <a:lvl1pPr>
              <a:defRPr>
                <a:solidFill>
                  <a:schemeClr val="bg1"/>
                </a:solidFill>
              </a:defRPr>
            </a:lvl1pPr>
          </a:lstStyle>
          <a:p>
            <a:fld id="{007F062F-992F-4A89-9291-5496DE6EE1A4}" type="datetime2">
              <a:rPr lang="da-DK" smtClean="0"/>
              <a:t>16. september 2018</a:t>
            </a:fld>
            <a:endParaRPr lang="da-DK" dirty="0"/>
          </a:p>
        </p:txBody>
      </p:sp>
      <p:sp>
        <p:nvSpPr>
          <p:cNvPr id="29" name="Slide Number Placeholder 5"/>
          <p:cNvSpPr>
            <a:spLocks noGrp="1"/>
          </p:cNvSpPr>
          <p:nvPr>
            <p:ph type="sldNum" sz="quarter" idx="16"/>
          </p:nvPr>
        </p:nvSpPr>
        <p:spPr>
          <a:xfrm>
            <a:off x="6732241" y="5925421"/>
            <a:ext cx="1836204" cy="374400"/>
          </a:xfrm>
        </p:spPr>
        <p:txBody>
          <a:bodyPr/>
          <a:lstStyle>
            <a:lvl1pPr>
              <a:defRPr>
                <a:solidFill>
                  <a:schemeClr val="bg1"/>
                </a:solidFill>
              </a:defRPr>
            </a:lvl1pPr>
          </a:lstStyle>
          <a:p>
            <a:fld id="{5BA07366-CB75-4AA8-9E5B-928B849F427C}" type="slidenum">
              <a:rPr lang="da-DK" smtClean="0"/>
              <a:pPr/>
              <a:t>‹nr.›</a:t>
            </a:fld>
            <a:endParaRPr lang="da-DK" dirty="0"/>
          </a:p>
        </p:txBody>
      </p:sp>
      <p:sp>
        <p:nvSpPr>
          <p:cNvPr id="30" name="Title 1"/>
          <p:cNvSpPr>
            <a:spLocks noGrp="1"/>
          </p:cNvSpPr>
          <p:nvPr>
            <p:ph type="title" hasCustomPrompt="1"/>
          </p:nvPr>
        </p:nvSpPr>
        <p:spPr>
          <a:xfrm>
            <a:off x="523005" y="584199"/>
            <a:ext cx="3942235" cy="1808130"/>
          </a:xfrm>
        </p:spPr>
        <p:txBody>
          <a:bodyPr/>
          <a:lstStyle>
            <a:lvl1pPr>
              <a:defRPr baseline="0"/>
            </a:lvl1pPr>
          </a:lstStyle>
          <a:p>
            <a:r>
              <a:rPr lang="da-DK" dirty="0" smtClean="0"/>
              <a:t>Overskrift</a:t>
            </a:r>
            <a:endParaRPr lang="da-DK" dirty="0"/>
          </a:p>
        </p:txBody>
      </p:sp>
      <p:sp>
        <p:nvSpPr>
          <p:cNvPr id="45" name="Text Placeholder 2"/>
          <p:cNvSpPr>
            <a:spLocks noGrp="1"/>
          </p:cNvSpPr>
          <p:nvPr>
            <p:ph type="body" sz="quarter" idx="19" hasCustomPrompt="1"/>
          </p:nvPr>
        </p:nvSpPr>
        <p:spPr>
          <a:xfrm>
            <a:off x="577455" y="2392329"/>
            <a:ext cx="3888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endParaRPr lang="da-DK" dirty="0"/>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16"/>
          <p:cNvSpPr>
            <a:spLocks noGrp="1"/>
          </p:cNvSpPr>
          <p:nvPr>
            <p:ph type="body" sz="quarter" idx="17"/>
          </p:nvPr>
        </p:nvSpPr>
        <p:spPr>
          <a:xfrm>
            <a:off x="576000" y="5922000"/>
            <a:ext cx="1836000" cy="374400"/>
          </a:xfrm>
          <a:blipFill>
            <a:blip r:embed="rId8"/>
            <a:stretch>
              <a:fillRect/>
            </a:stretch>
          </a:blipFill>
        </p:spPr>
        <p:txBody>
          <a:bodyPr tIns="0">
            <a:normAutofit/>
          </a:bodyPr>
          <a:lstStyle>
            <a:lvl1pPr>
              <a:defRPr sz="100"/>
            </a:lvl1pPr>
          </a:lstStyle>
          <a:p>
            <a:pPr lvl="0"/>
            <a:r>
              <a:rPr lang="da-DK" noProof="1" smtClean="0"/>
              <a:t>Rediger typografien i masterens</a:t>
            </a:r>
          </a:p>
        </p:txBody>
      </p:sp>
      <p:sp>
        <p:nvSpPr>
          <p:cNvPr id="43"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grpSp>
        <p:nvGrpSpPr>
          <p:cNvPr id="44" name="Gruppe 75"/>
          <p:cNvGrpSpPr>
            <a:grpSpLocks/>
          </p:cNvGrpSpPr>
          <p:nvPr userDrawn="1"/>
        </p:nvGrpSpPr>
        <p:grpSpPr bwMode="auto">
          <a:xfrm>
            <a:off x="9264650" y="1546869"/>
            <a:ext cx="2035175" cy="3053620"/>
            <a:chOff x="5186790" y="1517655"/>
            <a:chExt cx="2034660" cy="3052739"/>
          </a:xfrm>
        </p:grpSpPr>
        <p:sp>
          <p:nvSpPr>
            <p:cNvPr id="51"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52" name="Billede 7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uppe 78"/>
            <p:cNvGrpSpPr>
              <a:grpSpLocks/>
            </p:cNvGrpSpPr>
            <p:nvPr/>
          </p:nvGrpSpPr>
          <p:grpSpPr bwMode="auto">
            <a:xfrm>
              <a:off x="5186790" y="4191100"/>
              <a:ext cx="330061" cy="379294"/>
              <a:chOff x="1018031" y="6329953"/>
              <a:chExt cx="373412" cy="429112"/>
            </a:xfrm>
          </p:grpSpPr>
          <p:pic>
            <p:nvPicPr>
              <p:cNvPr id="54" name="Billede 7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641112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sside VI - tekst/cit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9CEB7DFD-87FC-431E-B0C7-4A4A370FFACA}" type="datetime2">
              <a:rPr lang="da-DK" smtClean="0"/>
              <a:t>16. september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44" name="Text Placeholder 2"/>
          <p:cNvSpPr>
            <a:spLocks noGrp="1"/>
          </p:cNvSpPr>
          <p:nvPr>
            <p:ph type="body" sz="quarter" idx="19" hasCustomPrompt="1"/>
          </p:nvPr>
        </p:nvSpPr>
        <p:spPr>
          <a:xfrm>
            <a:off x="577455" y="584199"/>
            <a:ext cx="3887786" cy="5259600"/>
          </a:xfrm>
        </p:spPr>
        <p:txBody>
          <a:bodyPr tIns="36000"/>
          <a:lstStyle>
            <a:lvl1pPr marL="0" indent="0">
              <a:lnSpc>
                <a:spcPct val="100000"/>
              </a:lnSpc>
              <a:spcBef>
                <a:spcPts val="600"/>
              </a:spcBef>
              <a:spcAft>
                <a:spcPts val="0"/>
              </a:spcAft>
              <a:buFont typeface="Arial" panose="020B0604020202020204" pitchFamily="34" charset="0"/>
              <a:buChar char="​"/>
              <a:defRPr lang="en-US" sz="1800" kern="1200" spc="-9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endParaRPr lang="da-DK" dirty="0"/>
          </a:p>
        </p:txBody>
      </p:sp>
      <p:sp>
        <p:nvSpPr>
          <p:cNvPr id="13" name="AutoShape 4"/>
          <p:cNvSpPr>
            <a:spLocks/>
          </p:cNvSpPr>
          <p:nvPr userDrawn="1"/>
        </p:nvSpPr>
        <p:spPr bwMode="gray">
          <a:xfrm>
            <a:off x="9252520"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p:txBody>
      </p:sp>
      <p:grpSp>
        <p:nvGrpSpPr>
          <p:cNvPr id="7" name="Gruppe 6"/>
          <p:cNvGrpSpPr/>
          <p:nvPr userDrawn="1"/>
        </p:nvGrpSpPr>
        <p:grpSpPr>
          <a:xfrm>
            <a:off x="-552513" y="1507530"/>
            <a:ext cx="457200" cy="464820"/>
            <a:chOff x="-552513" y="3200301"/>
            <a:chExt cx="457200" cy="464820"/>
          </a:xfrm>
        </p:grpSpPr>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8" name="Title 1"/>
          <p:cNvSpPr>
            <a:spLocks noGrp="1"/>
          </p:cNvSpPr>
          <p:nvPr>
            <p:ph type="title" hasCustomPrompt="1"/>
          </p:nvPr>
        </p:nvSpPr>
        <p:spPr>
          <a:xfrm>
            <a:off x="4631419" y="584198"/>
            <a:ext cx="3937026" cy="3672893"/>
          </a:xfrm>
        </p:spPr>
        <p:txBody>
          <a:bodyPr/>
          <a:lstStyle>
            <a:lvl1pPr>
              <a:defRPr baseline="0"/>
            </a:lvl1pPr>
          </a:lstStyle>
          <a:p>
            <a:r>
              <a:rPr lang="da-DK" dirty="0" smtClean="0"/>
              <a:t>Overskrift i flere linjer</a:t>
            </a:r>
            <a:endParaRPr lang="da-DK" dirty="0"/>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9252520"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4"/>
          <p:cNvSpPr>
            <a:spLocks/>
          </p:cNvSpPr>
          <p:nvPr userDrawn="1"/>
        </p:nvSpPr>
        <p:spPr bwMode="gray">
          <a:xfrm>
            <a:off x="-2196752" y="584200"/>
            <a:ext cx="2117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18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
          <p:cNvSpPr txBox="1"/>
          <p:nvPr userDrawn="1"/>
        </p:nvSpPr>
        <p:spPr>
          <a:xfrm>
            <a:off x="-2330450" y="2528888"/>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43"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009181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92B7C-6558-4C48-B441-03AE50622645}" type="datetime2">
              <a:rPr lang="da-DK" smtClean="0"/>
              <a:t>16. september 2018</a:t>
            </a:fld>
            <a:endParaRPr lang="da-DK" dirty="0"/>
          </a:p>
        </p:txBody>
      </p:sp>
      <p:sp>
        <p:nvSpPr>
          <p:cNvPr id="3" name="Footer Placeholder 2"/>
          <p:cNvSpPr>
            <a:spLocks noGrp="1"/>
          </p:cNvSpPr>
          <p:nvPr>
            <p:ph type="ftr" sz="quarter" idx="11"/>
          </p:nvPr>
        </p:nvSpPr>
        <p:spPr/>
        <p:txBody>
          <a:bodyPr/>
          <a:lstStyle/>
          <a:p>
            <a:r>
              <a:rPr lang="da-DK" smtClean="0"/>
              <a:t>Randi Skovhus</a:t>
            </a:r>
            <a:endParaRPr lang="da-DK" dirty="0"/>
          </a:p>
        </p:txBody>
      </p:sp>
      <p:sp>
        <p:nvSpPr>
          <p:cNvPr id="4" name="Slide Number Placeholder 3"/>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6" name="Gruppe 5"/>
          <p:cNvGrpSpPr/>
          <p:nvPr userDrawn="1"/>
        </p:nvGrpSpPr>
        <p:grpSpPr>
          <a:xfrm>
            <a:off x="-2261220" y="3657183"/>
            <a:ext cx="2148167" cy="3180414"/>
            <a:chOff x="-2261220" y="2628888"/>
            <a:chExt cx="2148167" cy="3180414"/>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9" name="Gruppe 8"/>
            <p:cNvGrpSpPr/>
            <p:nvPr userDrawn="1"/>
          </p:nvGrpSpPr>
          <p:grpSpPr>
            <a:xfrm>
              <a:off x="-1426464" y="4317211"/>
              <a:ext cx="1313411" cy="1492091"/>
              <a:chOff x="-1426464" y="4279878"/>
              <a:chExt cx="1313411" cy="1492091"/>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1" name="Lige forbindelse 10"/>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ktangel 12"/>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14" name="Tekstboks 13"/>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15" name="Rektangel 14"/>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16" name="Lige forbindelse 15"/>
          <p:cNvCxnSpPr>
            <a:endCxn id="15"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8"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06991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II - stor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791" y="584200"/>
            <a:ext cx="6001897" cy="3863864"/>
          </a:xfrm>
        </p:spPr>
        <p:txBody>
          <a:bodyPr tIns="90000" anchor="t" anchorCtr="0"/>
          <a:lstStyle>
            <a:lvl1pPr>
              <a:defRPr sz="7200">
                <a:latin typeface="VIA Type Office Light" panose="02000503000000020004" pitchFamily="2" charset="0"/>
              </a:defRPr>
            </a:lvl1pPr>
          </a:lstStyle>
          <a:p>
            <a:r>
              <a:rPr lang="da-DK" dirty="0" smtClean="0"/>
              <a:t>Overskrift</a:t>
            </a:r>
            <a:endParaRPr lang="da-DK" dirty="0"/>
          </a:p>
        </p:txBody>
      </p:sp>
      <p:sp>
        <p:nvSpPr>
          <p:cNvPr id="4" name="Date Placeholder 3"/>
          <p:cNvSpPr>
            <a:spLocks noGrp="1"/>
          </p:cNvSpPr>
          <p:nvPr>
            <p:ph type="dt" sz="half" idx="10"/>
          </p:nvPr>
        </p:nvSpPr>
        <p:spPr/>
        <p:txBody>
          <a:bodyPr/>
          <a:lstStyle/>
          <a:p>
            <a:fld id="{E8B56A07-E215-4E64-B585-C5D6BD1B59A7}"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2" name="AutoShape 4"/>
          <p:cNvSpPr>
            <a:spLocks/>
          </p:cNvSpPr>
          <p:nvPr userDrawn="1"/>
        </p:nvSpPr>
        <p:spPr bwMode="gray">
          <a:xfrm>
            <a:off x="-1951038" y="584200"/>
            <a:ext cx="18716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ord i overskrift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3"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14" name="Gruppe 37"/>
          <p:cNvGrpSpPr/>
          <p:nvPr userDrawn="1"/>
        </p:nvGrpSpPr>
        <p:grpSpPr>
          <a:xfrm>
            <a:off x="-2261220" y="3657183"/>
            <a:ext cx="2148167" cy="3180414"/>
            <a:chOff x="-2261220" y="2628888"/>
            <a:chExt cx="2148167" cy="3180414"/>
          </a:xfrm>
        </p:grpSpPr>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17" name="Gruppe 40"/>
            <p:cNvGrpSpPr/>
            <p:nvPr userDrawn="1"/>
          </p:nvGrpSpPr>
          <p:grpSpPr>
            <a:xfrm>
              <a:off x="-1426464" y="4317211"/>
              <a:ext cx="1313411" cy="1492091"/>
              <a:chOff x="-1426464" y="4279878"/>
              <a:chExt cx="1313411" cy="1492091"/>
            </a:xfrm>
          </p:grpSpPr>
          <p:pic>
            <p:nvPicPr>
              <p:cNvPr id="1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2"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3" name="Lige forbindelse 47"/>
          <p:cNvCxnSpPr>
            <a:endCxn id="22" idx="0"/>
          </p:cNvCxnSpPr>
          <p:nvPr userDrawn="1"/>
        </p:nvCxnSpPr>
        <p:spPr>
          <a:xfrm>
            <a:off x="-720588" y="4448064"/>
            <a:ext cx="145890" cy="1329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7" name="Straight Connector 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III - medium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6189CB40-F677-4436-83B8-04F5E0154040}"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8" name="Group 7"/>
          <p:cNvGrpSpPr/>
          <p:nvPr userDrawn="1"/>
        </p:nvGrpSpPr>
        <p:grpSpPr>
          <a:xfrm>
            <a:off x="-2389014" y="3657183"/>
            <a:ext cx="2275961" cy="3180414"/>
            <a:chOff x="-2389014" y="3657183"/>
            <a:chExt cx="2275961" cy="3180414"/>
          </a:xfrm>
        </p:grpSpPr>
        <p:grpSp>
          <p:nvGrpSpPr>
            <p:cNvPr id="16" name="Gruppe 37"/>
            <p:cNvGrpSpPr/>
            <p:nvPr userDrawn="1"/>
          </p:nvGrpSpPr>
          <p:grpSpPr>
            <a:xfrm>
              <a:off x="-2261220" y="3657183"/>
              <a:ext cx="2148167" cy="3180414"/>
              <a:chOff x="-2261220" y="2628888"/>
              <a:chExt cx="2148167" cy="3180414"/>
            </a:xfrm>
          </p:grpSpPr>
          <p:pic>
            <p:nvPicPr>
              <p:cNvPr id="1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19" name="Gruppe 40"/>
              <p:cNvGrpSpPr/>
              <p:nvPr userDrawn="1"/>
            </p:nvGrpSpPr>
            <p:grpSpPr>
              <a:xfrm>
                <a:off x="-1426464" y="4317211"/>
                <a:ext cx="1313411" cy="1492091"/>
                <a:chOff x="-1426464" y="4279878"/>
                <a:chExt cx="1313411" cy="1492091"/>
              </a:xfrm>
            </p:grpSpPr>
            <p:pic>
              <p:nvPicPr>
                <p:cNvPr id="2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4"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5" name="Lige forbindelse 47"/>
            <p:cNvCxnSpPr>
              <a:endCxn id="24"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32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III lys foto baggrund">
    <p:spTree>
      <p:nvGrpSpPr>
        <p:cNvPr id="1" name=""/>
        <p:cNvGrpSpPr/>
        <p:nvPr/>
      </p:nvGrpSpPr>
      <p:grpSpPr>
        <a:xfrm>
          <a:off x="0" y="0"/>
          <a:ext cx="0" cy="0"/>
          <a:chOff x="0" y="0"/>
          <a:chExt cx="0" cy="0"/>
        </a:xfrm>
      </p:grpSpPr>
      <p:sp>
        <p:nvSpPr>
          <p:cNvPr id="15"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Pladsholder til billede 7"/>
          <p:cNvSpPr>
            <a:spLocks noGrp="1"/>
          </p:cNvSpPr>
          <p:nvPr>
            <p:ph type="pic" sz="quarter" idx="15"/>
          </p:nvPr>
        </p:nvSpPr>
        <p:spPr>
          <a:xfrm>
            <a:off x="0" y="0"/>
            <a:ext cx="9144000" cy="6858000"/>
          </a:xfrm>
        </p:spPr>
        <p:txBody>
          <a:bodyPr tIns="864000" anchor="ctr" anchorCtr="0">
            <a:normAutofit/>
          </a:bodyPr>
          <a:lstStyle>
            <a:lvl1pPr marL="0" indent="0" algn="ctr">
              <a:buNone/>
              <a:defRPr sz="1800" spc="0" baseline="0">
                <a:solidFill>
                  <a:schemeClr val="tx1"/>
                </a:solidFill>
                <a:latin typeface="VIA Type Office Light" panose="02000503000000020004" pitchFamily="2" charset="0"/>
              </a:defRPr>
            </a:lvl1pPr>
          </a:lstStyle>
          <a:p>
            <a:r>
              <a:rPr lang="da-DK" smtClean="0"/>
              <a:t>Klik på ikonet for at tilføje et billede</a:t>
            </a:r>
            <a:endParaRPr lang="en-GB"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BBCF3BA5-7411-4866-A19A-46E5AFE78CF6}"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4"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grpSp>
        <p:nvGrpSpPr>
          <p:cNvPr id="24" name="Gruppe 75"/>
          <p:cNvGrpSpPr>
            <a:grpSpLocks/>
          </p:cNvGrpSpPr>
          <p:nvPr userDrawn="1"/>
        </p:nvGrpSpPr>
        <p:grpSpPr bwMode="auto">
          <a:xfrm>
            <a:off x="9264650" y="1546869"/>
            <a:ext cx="2035175" cy="3053620"/>
            <a:chOff x="5186790" y="1517655"/>
            <a:chExt cx="2034660" cy="3052739"/>
          </a:xfrm>
        </p:grpSpPr>
        <p:sp>
          <p:nvSpPr>
            <p:cNvPr id="25"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26"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5186790" y="4191100"/>
              <a:ext cx="330061" cy="379294"/>
              <a:chOff x="1018031" y="6329953"/>
              <a:chExt cx="373412" cy="429112"/>
            </a:xfrm>
          </p:grpSpPr>
          <p:pic>
            <p:nvPicPr>
              <p:cNvPr id="28"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1972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172D66AD-EEB6-4CE6-BB5A-7FA55DD003C3}"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3570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8"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3B053E7F-7DB1-4903-A2E7-CE5DF1CFD888}"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2851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372A1FE1-2FF4-48C2-8471-6362811A2ED9}"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lla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5BC4CDD2-0D00-4195-8B51-0F5EDBDFA822}" type="datetime2">
              <a:rPr lang="da-DK" smtClean="0"/>
              <a:t>16. september 2018</a:t>
            </a:fld>
            <a:endParaRPr lang="da-DK" dirty="0"/>
          </a:p>
        </p:txBody>
      </p:sp>
      <p:sp>
        <p:nvSpPr>
          <p:cNvPr id="5" name="Footer Placeholder 4"/>
          <p:cNvSpPr>
            <a:spLocks noGrp="1"/>
          </p:cNvSpPr>
          <p:nvPr>
            <p:ph type="ftr" sz="quarter" idx="11"/>
          </p:nvPr>
        </p:nvSpPr>
        <p:spPr/>
        <p:txBody>
          <a:bodyPr/>
          <a:lstStyle/>
          <a:p>
            <a:r>
              <a:rPr lang="da-DK" smtClean="0"/>
              <a:t>Randi Skovhus</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732240" y="5920436"/>
            <a:ext cx="1836204" cy="374400"/>
          </a:xfrm>
          <a:prstGeom prst="rect">
            <a:avLst/>
          </a:prstGeom>
          <a:blipFill>
            <a:blip r:embed="rId26"/>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fld id="{86B546A5-F1A2-4AFA-9645-B2667B1FB2B6}" type="datetime2">
              <a:rPr lang="da-DK" smtClean="0"/>
              <a:t>16. september 2018</a:t>
            </a:fld>
            <a:endParaRPr lang="da-DK" dirty="0"/>
          </a:p>
        </p:txBody>
      </p:sp>
      <p:sp>
        <p:nvSpPr>
          <p:cNvPr id="6" name="Slide Number Placeholder 5"/>
          <p:cNvSpPr>
            <a:spLocks noGrp="1"/>
          </p:cNvSpPr>
          <p:nvPr>
            <p:ph type="sldNum" sz="quarter" idx="4"/>
          </p:nvPr>
        </p:nvSpPr>
        <p:spPr>
          <a:xfrm>
            <a:off x="6732241" y="5925421"/>
            <a:ext cx="1836204" cy="374400"/>
          </a:xfrm>
          <a:prstGeom prst="rect">
            <a:avLst/>
          </a:prstGeom>
        </p:spPr>
        <p:txBody>
          <a:bodyPr vert="horz" lIns="0" tIns="0" rIns="0" bIns="0" rtlCol="0" anchor="b" anchorCtr="0"/>
          <a:lstStyle>
            <a:lvl1pPr algn="l">
              <a:defRPr sz="800">
                <a:solidFill>
                  <a:schemeClr val="tx1"/>
                </a:solidFill>
                <a:latin typeface="VIA Type Office Light" panose="02000503000000020004" pitchFamily="2" charset="0"/>
              </a:defRPr>
            </a:lvl1pPr>
          </a:lstStyle>
          <a:p>
            <a:fld id="{5BA07366-CB75-4AA8-9E5B-928B849F427C}" type="slidenum">
              <a:rPr lang="da-DK" smtClean="0"/>
              <a:pPr/>
              <a:t>‹nr.›</a:t>
            </a:fld>
            <a:endParaRPr lang="da-DK" dirty="0"/>
          </a:p>
        </p:txBody>
      </p:sp>
      <p:sp>
        <p:nvSpPr>
          <p:cNvPr id="2" name="Title Placeholder 1"/>
          <p:cNvSpPr>
            <a:spLocks noGrp="1"/>
          </p:cNvSpPr>
          <p:nvPr>
            <p:ph type="title"/>
          </p:nvPr>
        </p:nvSpPr>
        <p:spPr>
          <a:xfrm>
            <a:off x="523006" y="584199"/>
            <a:ext cx="8044732" cy="1194905"/>
          </a:xfrm>
          <a:prstGeom prst="rect">
            <a:avLst/>
          </a:prstGeom>
        </p:spPr>
        <p:txBody>
          <a:bodyPr vert="horz" lIns="0" tIns="108000" rIns="0" bIns="0" rtlCol="0" anchor="t" anchorCtr="0">
            <a:noAutofit/>
          </a:bodyPr>
          <a:lstStyle/>
          <a:p>
            <a:r>
              <a:rPr lang="da-DK" smtClean="0"/>
              <a:t>Klik for at redigere i master</a:t>
            </a:r>
            <a:endParaRPr lang="da-DK" dirty="0"/>
          </a:p>
        </p:txBody>
      </p:sp>
      <p:sp>
        <p:nvSpPr>
          <p:cNvPr id="3" name="Text Placeholder 2"/>
          <p:cNvSpPr>
            <a:spLocks noGrp="1"/>
          </p:cNvSpPr>
          <p:nvPr>
            <p:ph type="body" idx="1"/>
          </p:nvPr>
        </p:nvSpPr>
        <p:spPr>
          <a:xfrm>
            <a:off x="575556" y="1914396"/>
            <a:ext cx="7992888" cy="3924437"/>
          </a:xfrm>
          <a:prstGeom prst="rect">
            <a:avLst/>
          </a:prstGeom>
        </p:spPr>
        <p:txBody>
          <a:bodyPr vert="horz" lIns="0" tIns="0" rIns="0" bIns="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Footer Placeholder 4"/>
          <p:cNvSpPr>
            <a:spLocks noGrp="1"/>
          </p:cNvSpPr>
          <p:nvPr>
            <p:ph type="ftr" sz="quarter" idx="3"/>
          </p:nvPr>
        </p:nvSpPr>
        <p:spPr>
          <a:xfrm>
            <a:off x="2627313" y="5920436"/>
            <a:ext cx="1836737" cy="374001"/>
          </a:xfrm>
          <a:prstGeom prst="rect">
            <a:avLst/>
          </a:prstGeom>
          <a:blipFill>
            <a:blip r:embed="rId26"/>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r>
              <a:rPr lang="da-DK" smtClean="0"/>
              <a:t>Randi Skovhus</a:t>
            </a:r>
            <a:endParaRPr lang="da-DK" dirty="0"/>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2" r:id="rId3"/>
    <p:sldLayoutId id="2147483661"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63" r:id="rId13"/>
    <p:sldLayoutId id="2147483664" r:id="rId14"/>
    <p:sldLayoutId id="2147483666" r:id="rId15"/>
    <p:sldLayoutId id="2147483650" r:id="rId16"/>
    <p:sldLayoutId id="2147483674" r:id="rId17"/>
    <p:sldLayoutId id="2147483679" r:id="rId18"/>
    <p:sldLayoutId id="2147483682" r:id="rId19"/>
    <p:sldLayoutId id="2147483676" r:id="rId20"/>
    <p:sldLayoutId id="2147483683" r:id="rId21"/>
    <p:sldLayoutId id="2147483677" r:id="rId22"/>
    <p:sldLayoutId id="2147483678" r:id="rId23"/>
    <p:sldLayoutId id="2147483655" r:id="rId24"/>
  </p:sldLayoutIdLst>
  <p:hf hdr="0"/>
  <p:txStyles>
    <p:titleStyle>
      <a:lvl1pPr algn="l" defTabSz="914400" rtl="0" eaLnBrk="1" latinLnBrk="0" hangingPunct="1">
        <a:lnSpc>
          <a:spcPct val="73000"/>
        </a:lnSpc>
        <a:spcBef>
          <a:spcPct val="0"/>
        </a:spcBef>
        <a:buNone/>
        <a:defRPr sz="4800" kern="1200" spc="-250" baseline="0">
          <a:solidFill>
            <a:schemeClr val="tx1"/>
          </a:solidFill>
          <a:latin typeface="VIA Type Office Light" panose="02000503000000020004" pitchFamily="2" charset="0"/>
          <a:ea typeface="+mj-ea"/>
          <a:cs typeface="+mj-cs"/>
        </a:defRPr>
      </a:lvl1pPr>
    </p:titleStyle>
    <p:bodyStyle>
      <a:lvl1pPr marL="450000" indent="-450000" algn="l" defTabSz="914400" rtl="0" eaLnBrk="1" latinLnBrk="0" hangingPunct="1">
        <a:lnSpc>
          <a:spcPct val="80000"/>
        </a:lnSpc>
        <a:spcBef>
          <a:spcPct val="20000"/>
        </a:spcBef>
        <a:buFont typeface="VIA Type Office" panose="02000503000000020004" pitchFamily="2" charset="0"/>
        <a:buChar char="–"/>
        <a:defRPr sz="2500" kern="1200" spc="-100" baseline="0">
          <a:solidFill>
            <a:schemeClr val="tx1"/>
          </a:solidFill>
          <a:latin typeface="+mn-lt"/>
          <a:ea typeface="+mn-ea"/>
          <a:cs typeface="+mn-cs"/>
        </a:defRPr>
      </a:lvl1pPr>
      <a:lvl2pPr marL="918000" indent="-450000" algn="l" defTabSz="914400" rtl="0" eaLnBrk="1" latinLnBrk="0" hangingPunct="1">
        <a:spcBef>
          <a:spcPts val="600"/>
        </a:spcBef>
        <a:buFont typeface="VIA Type Office" panose="02000503000000020004" pitchFamily="2" charset="0"/>
        <a:buChar char="–"/>
        <a:defRPr sz="1800" kern="1200" spc="-90" baseline="0">
          <a:solidFill>
            <a:schemeClr val="tx1"/>
          </a:solidFill>
          <a:latin typeface="+mn-lt"/>
          <a:ea typeface="+mn-ea"/>
          <a:cs typeface="+mn-cs"/>
        </a:defRPr>
      </a:lvl2pPr>
      <a:lvl3pPr marL="1378800" indent="-450000" algn="l" defTabSz="914400" rtl="0" eaLnBrk="1" latinLnBrk="0" hangingPunct="1">
        <a:lnSpc>
          <a:spcPct val="89000"/>
        </a:lnSpc>
        <a:spcBef>
          <a:spcPts val="600"/>
        </a:spcBef>
        <a:buFont typeface="VIA Type Office" panose="02000503000000020004" pitchFamily="2" charset="0"/>
        <a:buChar char="–"/>
        <a:defRPr sz="1400" kern="1200" spc="-50" baseline="0">
          <a:solidFill>
            <a:schemeClr val="tx1"/>
          </a:solidFill>
          <a:latin typeface="+mn-lt"/>
          <a:ea typeface="+mn-ea"/>
          <a:cs typeface="+mn-cs"/>
        </a:defRPr>
      </a:lvl3pPr>
      <a:lvl4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4pPr>
      <a:lvl5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ras@via.dk"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VIA University College\Jobs\4665_Skabelonprojekt med vaerktoejer ifm_ ny visuel identitet\Received\Work\Boomeranger.emf"/>
          <p:cNvPicPr>
            <a:picLocks noGrp="1" noChangeAspect="1" noChangeArrowheads="1"/>
          </p:cNvPicPr>
          <p:nvPr>
            <p:ph type="pic" sz="quarter" idx="15"/>
          </p:nvPr>
        </p:nvPicPr>
        <p:blipFill>
          <a:blip r:embed="rId3" cstate="print">
            <a:extLst>
              <a:ext uri="{28A0092B-C50C-407E-A947-70E740481C1C}">
                <a14:useLocalDpi xmlns:a14="http://schemas.microsoft.com/office/drawing/2010/main" val="0"/>
              </a:ext>
            </a:extLst>
          </a:blip>
          <a:srcRect t="85" b="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ctrTitle"/>
          </p:nvPr>
        </p:nvSpPr>
        <p:spPr/>
        <p:txBody>
          <a:bodyPr/>
          <a:lstStyle/>
          <a:p>
            <a:r>
              <a:rPr lang="da-DK" dirty="0" smtClean="0"/>
              <a:t>Unges deltagelse i vejledning</a:t>
            </a:r>
            <a:endParaRPr lang="da-DK" dirty="0"/>
          </a:p>
        </p:txBody>
      </p:sp>
      <p:sp>
        <p:nvSpPr>
          <p:cNvPr id="9" name="Undertitel 8"/>
          <p:cNvSpPr>
            <a:spLocks noGrp="1"/>
          </p:cNvSpPr>
          <p:nvPr>
            <p:ph type="subTitle" idx="1"/>
          </p:nvPr>
        </p:nvSpPr>
        <p:spPr>
          <a:xfrm>
            <a:off x="576001" y="3707298"/>
            <a:ext cx="5940688" cy="1593910"/>
          </a:xfrm>
        </p:spPr>
        <p:txBody>
          <a:bodyPr>
            <a:normAutofit/>
          </a:bodyPr>
          <a:lstStyle/>
          <a:p>
            <a:endParaRPr lang="da-DK" dirty="0" smtClean="0"/>
          </a:p>
          <a:p>
            <a:r>
              <a:rPr lang="da-DK" dirty="0" smtClean="0"/>
              <a:t>Efterskolerne, Vingsted, </a:t>
            </a:r>
            <a:r>
              <a:rPr lang="da-DK" dirty="0" smtClean="0"/>
              <a:t>17</a:t>
            </a:r>
            <a:r>
              <a:rPr lang="da-DK" dirty="0" smtClean="0"/>
              <a:t>. september 2018</a:t>
            </a:r>
            <a:endParaRPr lang="da-DK" dirty="0"/>
          </a:p>
          <a:p>
            <a:r>
              <a:rPr lang="da-DK" dirty="0" smtClean="0"/>
              <a:t>Randi Boelskifte Skovhus   ras@via.dk </a:t>
            </a:r>
            <a:endParaRPr lang="da-DK" dirty="0"/>
          </a:p>
        </p:txBody>
      </p:sp>
      <p:sp>
        <p:nvSpPr>
          <p:cNvPr id="5" name="Pladsholder til dato 4"/>
          <p:cNvSpPr>
            <a:spLocks noGrp="1"/>
          </p:cNvSpPr>
          <p:nvPr>
            <p:ph type="dt" sz="half" idx="10"/>
          </p:nvPr>
        </p:nvSpPr>
        <p:spPr/>
        <p:txBody>
          <a:bodyPr/>
          <a:lstStyle/>
          <a:p>
            <a:fld id="{00E54F35-E0F4-4ED6-AE9F-1FA514CD4E49}" type="datetime2">
              <a:rPr lang="da-DK" smtClean="0"/>
              <a:t>16. september 2018</a:t>
            </a:fld>
            <a:endParaRPr lang="da-DK" dirty="0"/>
          </a:p>
        </p:txBody>
      </p:sp>
      <p:sp>
        <p:nvSpPr>
          <p:cNvPr id="4" name="Footer Placeholder 3"/>
          <p:cNvSpPr>
            <a:spLocks noGrp="1"/>
          </p:cNvSpPr>
          <p:nvPr>
            <p:ph type="ftr" sz="quarter" idx="11"/>
          </p:nvPr>
        </p:nvSpPr>
        <p:spPr/>
        <p:txBody>
          <a:bodyPr/>
          <a:lstStyle/>
          <a:p>
            <a:r>
              <a:rPr lang="da-DK" smtClean="0"/>
              <a:t>Randi Skovhus</a:t>
            </a:r>
            <a:endParaRPr lang="da-DK" dirty="0"/>
          </a:p>
        </p:txBody>
      </p:sp>
      <p:sp>
        <p:nvSpPr>
          <p:cNvPr id="2" name="Pladsholder til diasnummer 1"/>
          <p:cNvSpPr>
            <a:spLocks noGrp="1"/>
          </p:cNvSpPr>
          <p:nvPr>
            <p:ph type="sldNum" sz="quarter" idx="12"/>
          </p:nvPr>
        </p:nvSpPr>
        <p:spPr/>
        <p:txBody>
          <a:bodyPr/>
          <a:lstStyle/>
          <a:p>
            <a:fld id="{5BA07366-CB75-4AA8-9E5B-928B849F427C}" type="slidenum">
              <a:rPr lang="da-DK" smtClean="0"/>
              <a:pPr/>
              <a:t>1</a:t>
            </a:fld>
            <a:endParaRPr lang="da-DK" dirty="0"/>
          </a:p>
        </p:txBody>
      </p:sp>
      <p:sp>
        <p:nvSpPr>
          <p:cNvPr id="10" name="Pladsholder til tekst 9"/>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613911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At følge unges deltagelse i vejledning over tid, </a:t>
            </a:r>
            <a:r>
              <a:rPr lang="da-DK" sz="3600" dirty="0" smtClean="0"/>
              <a:t>her med Laura som eksempel, </a:t>
            </a:r>
            <a:r>
              <a:rPr lang="da-DK" sz="3600" dirty="0"/>
              <a:t>giver indsigt </a:t>
            </a:r>
            <a:r>
              <a:rPr lang="da-DK" sz="3600" dirty="0" smtClean="0"/>
              <a:t>i:</a:t>
            </a:r>
            <a:endParaRPr lang="da-DK" sz="3600" dirty="0"/>
          </a:p>
        </p:txBody>
      </p:sp>
      <p:sp>
        <p:nvSpPr>
          <p:cNvPr id="6" name="Pladsholder til tekst 5"/>
          <p:cNvSpPr>
            <a:spLocks noGrp="1"/>
          </p:cNvSpPr>
          <p:nvPr>
            <p:ph type="body" sz="quarter" idx="13"/>
          </p:nvPr>
        </p:nvSpPr>
        <p:spPr>
          <a:xfrm>
            <a:off x="576263" y="1916113"/>
            <a:ext cx="7991474" cy="4393207"/>
          </a:xfrm>
        </p:spPr>
        <p:txBody>
          <a:bodyPr>
            <a:normAutofit fontScale="85000" lnSpcReduction="20000"/>
          </a:bodyPr>
          <a:lstStyle/>
          <a:p>
            <a:pPr>
              <a:buFont typeface="Arial" panose="020B0604020202020204" pitchFamily="34" charset="0"/>
              <a:buChar char="•"/>
            </a:pPr>
            <a:r>
              <a:rPr lang="da-DK" dirty="0"/>
              <a:t>Den måde, den unge forholder sig til aktiviteten, er forbundet med </a:t>
            </a:r>
            <a:r>
              <a:rPr lang="da-DK" dirty="0" smtClean="0"/>
              <a:t>konteksten.</a:t>
            </a:r>
            <a:endParaRPr lang="da-DK" dirty="0"/>
          </a:p>
          <a:p>
            <a:pPr>
              <a:buFont typeface="Arial" panose="020B0604020202020204" pitchFamily="34" charset="0"/>
              <a:buChar char="•"/>
            </a:pPr>
            <a:r>
              <a:rPr lang="da-DK" dirty="0" smtClean="0"/>
              <a:t>Et </a:t>
            </a:r>
            <a:r>
              <a:rPr lang="da-DK" dirty="0"/>
              <a:t>primært fokus på </a:t>
            </a:r>
            <a:r>
              <a:rPr lang="da-DK" dirty="0" smtClean="0"/>
              <a:t>uddannelsesvalg </a:t>
            </a:r>
            <a:r>
              <a:rPr lang="da-DK" dirty="0"/>
              <a:t>synes at </a:t>
            </a:r>
            <a:r>
              <a:rPr lang="da-DK" dirty="0" smtClean="0"/>
              <a:t>lukke </a:t>
            </a:r>
            <a:r>
              <a:rPr lang="da-DK" dirty="0"/>
              <a:t>ned for nysgerrighed og udforskning af forskellige uddannelser, jobs, </a:t>
            </a:r>
            <a:r>
              <a:rPr lang="da-DK" dirty="0" smtClean="0"/>
              <a:t>en </a:t>
            </a:r>
            <a:r>
              <a:rPr lang="da-DK" dirty="0"/>
              <a:t>selv og andres grunde til fx at ønske en bestemt uddannelse - frem for at åbne</a:t>
            </a:r>
            <a:r>
              <a:rPr lang="da-DK" dirty="0" smtClean="0"/>
              <a:t>.</a:t>
            </a:r>
          </a:p>
          <a:p>
            <a:pPr>
              <a:buFont typeface="Arial" panose="020B0604020202020204" pitchFamily="34" charset="0"/>
              <a:buChar char="•"/>
            </a:pPr>
            <a:endParaRPr lang="da-DK" dirty="0" smtClean="0"/>
          </a:p>
          <a:p>
            <a:pPr>
              <a:buFont typeface="Arial" panose="020B0604020202020204" pitchFamily="34" charset="0"/>
              <a:buChar char="•"/>
            </a:pPr>
            <a:endParaRPr lang="da-DK" dirty="0"/>
          </a:p>
          <a:p>
            <a:pPr>
              <a:buFont typeface="Arial" panose="020B0604020202020204" pitchFamily="34" charset="0"/>
              <a:buChar char="•"/>
            </a:pPr>
            <a:endParaRPr lang="da-DK" dirty="0" smtClean="0"/>
          </a:p>
          <a:p>
            <a:pPr>
              <a:buFont typeface="Arial" panose="020B0604020202020204" pitchFamily="34" charset="0"/>
              <a:buChar char="•"/>
            </a:pPr>
            <a:endParaRPr lang="da-DK" dirty="0"/>
          </a:p>
          <a:p>
            <a:pPr>
              <a:buFont typeface="Arial" panose="020B0604020202020204" pitchFamily="34" charset="0"/>
              <a:buChar char="•"/>
            </a:pPr>
            <a:r>
              <a:rPr lang="da-DK" dirty="0" smtClean="0"/>
              <a:t>Reduceret horisontudvidelse – vejledningens dannelsesmæssige potentialer</a:t>
            </a:r>
            <a:endParaRPr lang="da-DK" dirty="0"/>
          </a:p>
          <a:p>
            <a:pPr>
              <a:buFont typeface="Arial" panose="020B0604020202020204" pitchFamily="34" charset="0"/>
              <a:buChar char="•"/>
            </a:pPr>
            <a:r>
              <a:rPr lang="da-DK" dirty="0" smtClean="0"/>
              <a:t>Det </a:t>
            </a:r>
            <a:r>
              <a:rPr lang="da-DK" dirty="0"/>
              <a:t>ser ud til, at de potentialer, der er i en vejledningsaktivitet, som den Laura fx deltager i, udnyttes i mindre grad</a:t>
            </a:r>
            <a:r>
              <a:rPr lang="da-DK" dirty="0" smtClean="0"/>
              <a:t>.</a:t>
            </a:r>
            <a:endParaRPr lang="da-DK" dirty="0"/>
          </a:p>
        </p:txBody>
      </p:sp>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9446">
            <a:off x="5573635" y="3386043"/>
            <a:ext cx="1859683" cy="1264858"/>
          </a:xfrm>
          <a:prstGeom prst="rect">
            <a:avLst/>
          </a:prstGeom>
        </p:spPr>
      </p:pic>
    </p:spTree>
    <p:extLst>
      <p:ext uri="{BB962C8B-B14F-4D97-AF65-F5344CB8AC3E}">
        <p14:creationId xmlns:p14="http://schemas.microsoft.com/office/powerpoint/2010/main" val="117535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006" y="584199"/>
            <a:ext cx="8044732" cy="1836689"/>
          </a:xfrm>
        </p:spPr>
        <p:txBody>
          <a:bodyPr/>
          <a:lstStyle/>
          <a:p>
            <a:r>
              <a:rPr lang="da-DK" dirty="0"/>
              <a:t>At tillægge det </a:t>
            </a:r>
            <a:r>
              <a:rPr lang="da-DK" dirty="0" smtClean="0"/>
              <a:t>betydning at </a:t>
            </a:r>
            <a:r>
              <a:rPr lang="da-DK" dirty="0"/>
              <a:t>udforske noget, man ved, man ikke vil – en undtagelse</a:t>
            </a:r>
            <a:br>
              <a:rPr lang="da-DK" dirty="0"/>
            </a:br>
            <a:endParaRPr lang="da-DK" dirty="0"/>
          </a:p>
        </p:txBody>
      </p:sp>
      <p:sp>
        <p:nvSpPr>
          <p:cNvPr id="3" name="Pladsholder til indhold 2"/>
          <p:cNvSpPr>
            <a:spLocks noGrp="1"/>
          </p:cNvSpPr>
          <p:nvPr>
            <p:ph idx="1"/>
          </p:nvPr>
        </p:nvSpPr>
        <p:spPr>
          <a:xfrm>
            <a:off x="575556" y="2924943"/>
            <a:ext cx="7992888" cy="2913889"/>
          </a:xfrm>
        </p:spPr>
        <p:txBody>
          <a:bodyPr/>
          <a:lstStyle/>
          <a:p>
            <a:r>
              <a:rPr lang="da-DK" dirty="0" smtClean="0"/>
              <a:t>Ursula</a:t>
            </a:r>
          </a:p>
          <a:p>
            <a:pPr marL="342900" indent="-342900">
              <a:buFont typeface="Arial" panose="020B0604020202020204" pitchFamily="34" charset="0"/>
              <a:buChar char="•"/>
            </a:pPr>
            <a:r>
              <a:rPr lang="da-DK" dirty="0" smtClean="0"/>
              <a:t>Vil på </a:t>
            </a:r>
            <a:r>
              <a:rPr lang="da-DK" dirty="0" err="1" smtClean="0"/>
              <a:t>stx</a:t>
            </a:r>
            <a:r>
              <a:rPr lang="da-DK" dirty="0" smtClean="0"/>
              <a:t> efter 10. klasse på efterskole</a:t>
            </a:r>
          </a:p>
          <a:p>
            <a:pPr marL="342900" indent="-342900">
              <a:buFont typeface="Arial" panose="020B0604020202020204" pitchFamily="34" charset="0"/>
              <a:buChar char="•"/>
            </a:pPr>
            <a:r>
              <a:rPr lang="da-DK" dirty="0" smtClean="0"/>
              <a:t>Brobygning i 10. klasse på efterskole på Krop og stil</a:t>
            </a:r>
            <a:endParaRPr lang="da-DK" dirty="0"/>
          </a:p>
        </p:txBody>
      </p:sp>
      <p:sp>
        <p:nvSpPr>
          <p:cNvPr id="4" name="Pladsholder til dato 3"/>
          <p:cNvSpPr>
            <a:spLocks noGrp="1"/>
          </p:cNvSpPr>
          <p:nvPr>
            <p:ph type="dt" sz="half" idx="10"/>
          </p:nvPr>
        </p:nvSpPr>
        <p:spPr/>
        <p:txBody>
          <a:bodyPr/>
          <a:lstStyle/>
          <a:p>
            <a:fld id="{671F1F6A-12AF-40D3-A245-3F81A9863420}" type="datetime2">
              <a:rPr lang="da-DK" smtClean="0"/>
              <a:t>16. september 2018</a:t>
            </a:fld>
            <a:endParaRPr lang="da-DK" dirty="0"/>
          </a:p>
        </p:txBody>
      </p:sp>
      <p:sp>
        <p:nvSpPr>
          <p:cNvPr id="5" name="Pladsholder til sidefod 4"/>
          <p:cNvSpPr>
            <a:spLocks noGrp="1"/>
          </p:cNvSpPr>
          <p:nvPr>
            <p:ph type="ftr" sz="quarter" idx="11"/>
          </p:nvPr>
        </p:nvSpPr>
        <p:spPr/>
        <p:txBody>
          <a:bodyPr/>
          <a:lstStyle/>
          <a:p>
            <a:r>
              <a:rPr lang="da-DK" smtClean="0"/>
              <a:t>Randi Skovhus</a:t>
            </a:r>
            <a:endParaRPr lang="da-DK" dirty="0"/>
          </a:p>
        </p:txBody>
      </p:sp>
      <p:sp>
        <p:nvSpPr>
          <p:cNvPr id="6" name="Pladsholder til slidenummer 5"/>
          <p:cNvSpPr>
            <a:spLocks noGrp="1"/>
          </p:cNvSpPr>
          <p:nvPr>
            <p:ph type="sldNum" sz="quarter" idx="12"/>
          </p:nvPr>
        </p:nvSpPr>
        <p:spPr/>
        <p:txBody>
          <a:bodyPr/>
          <a:lstStyle/>
          <a:p>
            <a:fld id="{5BA07366-CB75-4AA8-9E5B-928B849F427C}" type="slidenum">
              <a:rPr lang="da-DK" smtClean="0"/>
              <a:t>11</a:t>
            </a:fld>
            <a:endParaRPr lang="da-DK" dirty="0"/>
          </a:p>
        </p:txBody>
      </p:sp>
    </p:spTree>
    <p:extLst>
      <p:ext uri="{BB962C8B-B14F-4D97-AF65-F5344CB8AC3E}">
        <p14:creationId xmlns:p14="http://schemas.microsoft.com/office/powerpoint/2010/main" val="4199699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 bidrager til flere nuancer</a:t>
            </a:r>
            <a:endParaRPr lang="da-DK" dirty="0"/>
          </a:p>
        </p:txBody>
      </p:sp>
      <p:sp>
        <p:nvSpPr>
          <p:cNvPr id="3" name="Pladsholder til indhold 2"/>
          <p:cNvSpPr>
            <a:spLocks noGrp="1"/>
          </p:cNvSpPr>
          <p:nvPr>
            <p:ph idx="1"/>
          </p:nvPr>
        </p:nvSpPr>
        <p:spPr/>
        <p:txBody>
          <a:bodyPr/>
          <a:lstStyle/>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smtClean="0"/>
              <a:t>Brobygning spiller ind i Ursulas orientering mod at få en bredere og mere nuanceret forståelse af verden.</a:t>
            </a:r>
          </a:p>
        </p:txBody>
      </p:sp>
      <p:sp>
        <p:nvSpPr>
          <p:cNvPr id="4" name="Pladsholder til dato 3"/>
          <p:cNvSpPr>
            <a:spLocks noGrp="1"/>
          </p:cNvSpPr>
          <p:nvPr>
            <p:ph type="dt" sz="half" idx="10"/>
          </p:nvPr>
        </p:nvSpPr>
        <p:spPr/>
        <p:txBody>
          <a:bodyPr/>
          <a:lstStyle/>
          <a:p>
            <a:fld id="{D433D3A5-706B-4609-859F-C51FF8A8144B}" type="datetime2">
              <a:rPr lang="da-DK" smtClean="0"/>
              <a:t>16. september 2018</a:t>
            </a:fld>
            <a:endParaRPr lang="da-DK" dirty="0"/>
          </a:p>
        </p:txBody>
      </p:sp>
      <p:sp>
        <p:nvSpPr>
          <p:cNvPr id="5" name="Pladsholder til sidefod 4"/>
          <p:cNvSpPr>
            <a:spLocks noGrp="1"/>
          </p:cNvSpPr>
          <p:nvPr>
            <p:ph type="ftr" sz="quarter" idx="11"/>
          </p:nvPr>
        </p:nvSpPr>
        <p:spPr/>
        <p:txBody>
          <a:bodyPr/>
          <a:lstStyle/>
          <a:p>
            <a:r>
              <a:rPr lang="da-DK" smtClean="0"/>
              <a:t>Randi Skovhus</a:t>
            </a:r>
            <a:endParaRPr lang="da-DK" dirty="0"/>
          </a:p>
        </p:txBody>
      </p:sp>
      <p:sp>
        <p:nvSpPr>
          <p:cNvPr id="6" name="Pladsholder til slidenummer 5"/>
          <p:cNvSpPr>
            <a:spLocks noGrp="1"/>
          </p:cNvSpPr>
          <p:nvPr>
            <p:ph type="sldNum" sz="quarter" idx="12"/>
          </p:nvPr>
        </p:nvSpPr>
        <p:spPr/>
        <p:txBody>
          <a:bodyPr/>
          <a:lstStyle/>
          <a:p>
            <a:fld id="{5BA07366-CB75-4AA8-9E5B-928B849F427C}" type="slidenum">
              <a:rPr lang="da-DK" smtClean="0"/>
              <a:t>12</a:t>
            </a:fld>
            <a:endParaRPr lang="da-DK" dirty="0"/>
          </a:p>
        </p:txBody>
      </p:sp>
      <p:pic>
        <p:nvPicPr>
          <p:cNvPr id="7" name="Billede 6"/>
          <p:cNvPicPr>
            <a:picLocks noChangeAspect="1"/>
          </p:cNvPicPr>
          <p:nvPr/>
        </p:nvPicPr>
        <p:blipFill>
          <a:blip r:embed="rId2"/>
          <a:stretch>
            <a:fillRect/>
          </a:stretch>
        </p:blipFill>
        <p:spPr>
          <a:xfrm>
            <a:off x="4716016" y="3646989"/>
            <a:ext cx="1778700" cy="2162500"/>
          </a:xfrm>
          <a:prstGeom prst="rect">
            <a:avLst/>
          </a:prstGeom>
        </p:spPr>
      </p:pic>
    </p:spTree>
    <p:extLst>
      <p:ext uri="{BB962C8B-B14F-4D97-AF65-F5344CB8AC3E}">
        <p14:creationId xmlns:p14="http://schemas.microsoft.com/office/powerpoint/2010/main" val="760908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Sjovt og interessant</a:t>
            </a:r>
            <a:endParaRPr lang="da-DK" dirty="0"/>
          </a:p>
        </p:txBody>
      </p:sp>
      <p:sp>
        <p:nvSpPr>
          <p:cNvPr id="3" name="Pladsholder til indhold 2"/>
          <p:cNvSpPr>
            <a:spLocks noGrp="1"/>
          </p:cNvSpPr>
          <p:nvPr>
            <p:ph idx="1"/>
          </p:nvPr>
        </p:nvSpPr>
        <p:spPr/>
        <p:txBody>
          <a:bodyPr/>
          <a:lstStyle/>
          <a:p>
            <a:r>
              <a:rPr lang="da-DK" dirty="0" smtClean="0"/>
              <a:t>Matilde</a:t>
            </a:r>
          </a:p>
          <a:p>
            <a:pPr marL="342900" indent="-342900">
              <a:buFont typeface="Arial" panose="020B0604020202020204" pitchFamily="34" charset="0"/>
              <a:buChar char="•"/>
            </a:pPr>
            <a:r>
              <a:rPr lang="da-DK" dirty="0" smtClean="0"/>
              <a:t>Mad til mennesker – Introduktionskursus i 8. klasse</a:t>
            </a:r>
          </a:p>
          <a:p>
            <a:pPr marL="342900" indent="-342900">
              <a:buFont typeface="Arial" panose="020B0604020202020204" pitchFamily="34" charset="0"/>
              <a:buChar char="•"/>
            </a:pPr>
            <a:r>
              <a:rPr lang="da-DK" i="1" dirty="0" smtClean="0"/>
              <a:t>Overvejer at blive kok -&gt; vælger gymnasiet</a:t>
            </a:r>
            <a:endParaRPr lang="da-DK" i="1" dirty="0"/>
          </a:p>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r>
              <a:rPr lang="da-DK" dirty="0"/>
              <a:t>M</a:t>
            </a:r>
            <a:r>
              <a:rPr lang="da-DK" dirty="0" smtClean="0"/>
              <a:t>ad til mennesker – Brobygning i 10. klasse </a:t>
            </a:r>
          </a:p>
          <a:p>
            <a:pPr marL="342900" indent="-342900">
              <a:buFont typeface="Arial" panose="020B0604020202020204" pitchFamily="34" charset="0"/>
              <a:buChar char="•"/>
            </a:pPr>
            <a:r>
              <a:rPr lang="da-DK" i="1" dirty="0" smtClean="0"/>
              <a:t>Sjovt at lave mad og seje lærere</a:t>
            </a:r>
            <a:endParaRPr lang="da-DK" i="1" dirty="0"/>
          </a:p>
        </p:txBody>
      </p:sp>
      <p:sp>
        <p:nvSpPr>
          <p:cNvPr id="4" name="Pladsholder til dato 3"/>
          <p:cNvSpPr>
            <a:spLocks noGrp="1"/>
          </p:cNvSpPr>
          <p:nvPr>
            <p:ph type="dt" sz="half" idx="10"/>
          </p:nvPr>
        </p:nvSpPr>
        <p:spPr/>
        <p:txBody>
          <a:bodyPr/>
          <a:lstStyle/>
          <a:p>
            <a:fld id="{4D62C4FD-E211-420D-AEA7-E846A7D5CD76}" type="datetime2">
              <a:rPr lang="da-DK" smtClean="0"/>
              <a:t>16. september 2018</a:t>
            </a:fld>
            <a:endParaRPr lang="da-DK" dirty="0"/>
          </a:p>
        </p:txBody>
      </p:sp>
      <p:sp>
        <p:nvSpPr>
          <p:cNvPr id="5" name="Pladsholder til sidefod 4"/>
          <p:cNvSpPr>
            <a:spLocks noGrp="1"/>
          </p:cNvSpPr>
          <p:nvPr>
            <p:ph type="ftr" sz="quarter" idx="11"/>
          </p:nvPr>
        </p:nvSpPr>
        <p:spPr/>
        <p:txBody>
          <a:bodyPr/>
          <a:lstStyle/>
          <a:p>
            <a:r>
              <a:rPr lang="da-DK" smtClean="0"/>
              <a:t>Randi Skovhus</a:t>
            </a:r>
            <a:endParaRPr lang="da-DK" dirty="0"/>
          </a:p>
        </p:txBody>
      </p:sp>
      <p:sp>
        <p:nvSpPr>
          <p:cNvPr id="6" name="Pladsholder til slidenummer 5"/>
          <p:cNvSpPr>
            <a:spLocks noGrp="1"/>
          </p:cNvSpPr>
          <p:nvPr>
            <p:ph type="sldNum" sz="quarter" idx="12"/>
          </p:nvPr>
        </p:nvSpPr>
        <p:spPr/>
        <p:txBody>
          <a:bodyPr/>
          <a:lstStyle/>
          <a:p>
            <a:fld id="{5BA07366-CB75-4AA8-9E5B-928B849F427C}" type="slidenum">
              <a:rPr lang="da-DK" smtClean="0"/>
              <a:t>13</a:t>
            </a:fld>
            <a:endParaRPr lang="da-DK" dirty="0"/>
          </a:p>
        </p:txBody>
      </p:sp>
      <p:pic>
        <p:nvPicPr>
          <p:cNvPr id="7" name="Billede 6"/>
          <p:cNvPicPr>
            <a:picLocks noChangeAspect="1"/>
          </p:cNvPicPr>
          <p:nvPr/>
        </p:nvPicPr>
        <p:blipFill>
          <a:blip r:embed="rId2"/>
          <a:stretch>
            <a:fillRect/>
          </a:stretch>
        </p:blipFill>
        <p:spPr>
          <a:xfrm>
            <a:off x="6012160" y="4077072"/>
            <a:ext cx="2067268" cy="1368711"/>
          </a:xfrm>
          <a:prstGeom prst="rect">
            <a:avLst/>
          </a:prstGeom>
        </p:spPr>
      </p:pic>
    </p:spTree>
    <p:extLst>
      <p:ext uri="{BB962C8B-B14F-4D97-AF65-F5344CB8AC3E}">
        <p14:creationId xmlns:p14="http://schemas.microsoft.com/office/powerpoint/2010/main" val="2634273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Sjov – mening - refleksion</a:t>
            </a:r>
            <a:endParaRPr lang="da-DK" dirty="0"/>
          </a:p>
        </p:txBody>
      </p:sp>
      <p:sp>
        <p:nvSpPr>
          <p:cNvPr id="3" name="Pladsholder til indhold 2"/>
          <p:cNvSpPr>
            <a:spLocks noGrp="1"/>
          </p:cNvSpPr>
          <p:nvPr>
            <p:ph idx="1"/>
          </p:nvPr>
        </p:nvSpPr>
        <p:spPr/>
        <p:txBody>
          <a:bodyPr/>
          <a:lstStyle/>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r>
              <a:rPr lang="da-DK" dirty="0" smtClean="0"/>
              <a:t>At aktiviteten er sjov eller interessant kan være begrundelse for at deltage og bidrage til oplevelse af mening</a:t>
            </a:r>
          </a:p>
          <a:p>
            <a:pPr marL="342900" indent="-342900">
              <a:buFont typeface="Arial" panose="020B0604020202020204" pitchFamily="34" charset="0"/>
              <a:buChar char="•"/>
            </a:pPr>
            <a:r>
              <a:rPr lang="da-DK" dirty="0" smtClean="0"/>
              <a:t>At aktiviteten er sjov </a:t>
            </a:r>
            <a:r>
              <a:rPr lang="da-DK" dirty="0" smtClean="0"/>
              <a:t>bidrager </a:t>
            </a:r>
            <a:r>
              <a:rPr lang="da-DK" dirty="0" smtClean="0"/>
              <a:t>ikke nødvendigvis til refleksion over uddannelse, arbejde, sig selv, egne og andres grunde mv.</a:t>
            </a:r>
          </a:p>
        </p:txBody>
      </p:sp>
      <p:sp>
        <p:nvSpPr>
          <p:cNvPr id="4" name="Pladsholder til dato 3"/>
          <p:cNvSpPr>
            <a:spLocks noGrp="1"/>
          </p:cNvSpPr>
          <p:nvPr>
            <p:ph type="dt" sz="half" idx="10"/>
          </p:nvPr>
        </p:nvSpPr>
        <p:spPr/>
        <p:txBody>
          <a:bodyPr/>
          <a:lstStyle/>
          <a:p>
            <a:fld id="{8F5ABF06-5E7E-46F9-AAFD-1EAB178CA48E}" type="datetime2">
              <a:rPr lang="da-DK" smtClean="0"/>
              <a:t>16. september 2018</a:t>
            </a:fld>
            <a:endParaRPr lang="da-DK" dirty="0"/>
          </a:p>
        </p:txBody>
      </p:sp>
      <p:sp>
        <p:nvSpPr>
          <p:cNvPr id="5" name="Pladsholder til sidefod 4"/>
          <p:cNvSpPr>
            <a:spLocks noGrp="1"/>
          </p:cNvSpPr>
          <p:nvPr>
            <p:ph type="ftr" sz="quarter" idx="11"/>
          </p:nvPr>
        </p:nvSpPr>
        <p:spPr/>
        <p:txBody>
          <a:bodyPr/>
          <a:lstStyle/>
          <a:p>
            <a:r>
              <a:rPr lang="da-DK" smtClean="0"/>
              <a:t>Randi Skovhus</a:t>
            </a:r>
            <a:endParaRPr lang="da-DK" dirty="0"/>
          </a:p>
        </p:txBody>
      </p:sp>
      <p:sp>
        <p:nvSpPr>
          <p:cNvPr id="6" name="Pladsholder til slidenummer 5"/>
          <p:cNvSpPr>
            <a:spLocks noGrp="1"/>
          </p:cNvSpPr>
          <p:nvPr>
            <p:ph type="sldNum" sz="quarter" idx="12"/>
          </p:nvPr>
        </p:nvSpPr>
        <p:spPr/>
        <p:txBody>
          <a:bodyPr/>
          <a:lstStyle/>
          <a:p>
            <a:fld id="{5BA07366-CB75-4AA8-9E5B-928B849F427C}" type="slidenum">
              <a:rPr lang="da-DK" smtClean="0"/>
              <a:t>14</a:t>
            </a:fld>
            <a:endParaRPr lang="da-DK" dirty="0"/>
          </a:p>
        </p:txBody>
      </p:sp>
      <p:pic>
        <p:nvPicPr>
          <p:cNvPr id="7" name="Billede 6"/>
          <p:cNvPicPr>
            <a:picLocks noChangeAspect="1"/>
          </p:cNvPicPr>
          <p:nvPr/>
        </p:nvPicPr>
        <p:blipFill>
          <a:blip r:embed="rId2"/>
          <a:stretch>
            <a:fillRect/>
          </a:stretch>
        </p:blipFill>
        <p:spPr>
          <a:xfrm>
            <a:off x="5583074" y="4365104"/>
            <a:ext cx="2067268" cy="1368711"/>
          </a:xfrm>
          <a:prstGeom prst="rect">
            <a:avLst/>
          </a:prstGeom>
        </p:spPr>
      </p:pic>
    </p:spTree>
    <p:extLst>
      <p:ext uri="{BB962C8B-B14F-4D97-AF65-F5344CB8AC3E}">
        <p14:creationId xmlns:p14="http://schemas.microsoft.com/office/powerpoint/2010/main" val="9285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t>
            </a:r>
            <a:r>
              <a:rPr lang="da-DK" dirty="0" smtClean="0"/>
              <a:t>idaktisk tilrettelæggelse….</a:t>
            </a:r>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lstStyle/>
          <a:p>
            <a:pPr>
              <a:buFont typeface="Arial" panose="020B0604020202020204" pitchFamily="34" charset="0"/>
              <a:buChar char="•"/>
            </a:pPr>
            <a:r>
              <a:rPr lang="da-DK" dirty="0" smtClean="0"/>
              <a:t>Aktiviteter </a:t>
            </a:r>
            <a:r>
              <a:rPr lang="da-DK" dirty="0"/>
              <a:t>som enkeltstående </a:t>
            </a:r>
            <a:r>
              <a:rPr lang="da-DK" dirty="0" smtClean="0"/>
              <a:t>oplevelser – fokus på erfaring</a:t>
            </a:r>
            <a:endParaRPr lang="da-DK" dirty="0"/>
          </a:p>
          <a:p>
            <a:pPr>
              <a:buFont typeface="Arial" panose="020B0604020202020204" pitchFamily="34" charset="0"/>
              <a:buChar char="•"/>
            </a:pPr>
            <a:r>
              <a:rPr lang="da-DK" dirty="0" smtClean="0"/>
              <a:t>Lav </a:t>
            </a:r>
            <a:r>
              <a:rPr lang="da-DK" dirty="0"/>
              <a:t>grad af forberedelse og </a:t>
            </a:r>
            <a:r>
              <a:rPr lang="da-DK" dirty="0" smtClean="0"/>
              <a:t>bearbejdning </a:t>
            </a:r>
            <a:r>
              <a:rPr lang="da-DK" dirty="0"/>
              <a:t>med de unge</a:t>
            </a:r>
          </a:p>
          <a:p>
            <a:pPr>
              <a:buFont typeface="Arial" panose="020B0604020202020204" pitchFamily="34" charset="0"/>
              <a:buChar char="•"/>
            </a:pPr>
            <a:r>
              <a:rPr lang="da-DK" dirty="0" smtClean="0"/>
              <a:t>Ikke </a:t>
            </a:r>
            <a:r>
              <a:rPr lang="da-DK" dirty="0"/>
              <a:t>tydelige læringsmål med aktiviteterne</a:t>
            </a:r>
          </a:p>
          <a:p>
            <a:pPr>
              <a:buFont typeface="Arial" panose="020B0604020202020204" pitchFamily="34" charset="0"/>
              <a:buChar char="•"/>
            </a:pPr>
            <a:r>
              <a:rPr lang="da-DK" dirty="0" smtClean="0"/>
              <a:t>Manglende </a:t>
            </a:r>
            <a:r>
              <a:rPr lang="da-DK" dirty="0"/>
              <a:t>understøttelse af </a:t>
            </a:r>
            <a:r>
              <a:rPr lang="da-DK" dirty="0" smtClean="0"/>
              <a:t>refleksion i fællesskaber – unge og professionelle</a:t>
            </a:r>
            <a:endParaRPr lang="da-DK" dirty="0"/>
          </a:p>
          <a:p>
            <a:pPr marL="0" indent="0">
              <a:buNone/>
            </a:pPr>
            <a:r>
              <a:rPr lang="da-DK" dirty="0" smtClean="0"/>
              <a:t>Ofte</a:t>
            </a:r>
            <a:r>
              <a:rPr lang="da-DK" dirty="0"/>
              <a:t>: større karrierelæringsmæssigt potentiale i aktiviteterne, end der udnyttes</a:t>
            </a:r>
            <a:r>
              <a:rPr lang="da-DK" dirty="0" smtClean="0"/>
              <a:t>.</a:t>
            </a:r>
            <a:endParaRPr lang="da-DK" dirty="0"/>
          </a:p>
        </p:txBody>
      </p:sp>
      <p:sp>
        <p:nvSpPr>
          <p:cNvPr id="7" name="Pladsholder til tekst 6"/>
          <p:cNvSpPr>
            <a:spLocks noGrp="1"/>
          </p:cNvSpPr>
          <p:nvPr>
            <p:ph type="body" sz="quarter" idx="14"/>
          </p:nvPr>
        </p:nvSpPr>
        <p:spPr/>
        <p:txBody>
          <a:bodyPr/>
          <a:lstStyle/>
          <a:p>
            <a:endParaRPr lang="da-DK"/>
          </a:p>
        </p:txBody>
      </p:sp>
      <p:pic>
        <p:nvPicPr>
          <p:cNvPr id="8" name="Billede 7"/>
          <p:cNvPicPr>
            <a:picLocks noChangeAspect="1"/>
          </p:cNvPicPr>
          <p:nvPr/>
        </p:nvPicPr>
        <p:blipFill>
          <a:blip r:embed="rId2"/>
          <a:stretch>
            <a:fillRect/>
          </a:stretch>
        </p:blipFill>
        <p:spPr>
          <a:xfrm>
            <a:off x="7214579" y="4509120"/>
            <a:ext cx="1568471" cy="2088278"/>
          </a:xfrm>
          <a:prstGeom prst="rect">
            <a:avLst/>
          </a:prstGeom>
        </p:spPr>
      </p:pic>
    </p:spTree>
    <p:extLst>
      <p:ext uri="{BB962C8B-B14F-4D97-AF65-F5344CB8AC3E}">
        <p14:creationId xmlns:p14="http://schemas.microsoft.com/office/powerpoint/2010/main" val="53647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Unges forståelser af vejledning har betydning </a:t>
            </a:r>
            <a:r>
              <a:rPr lang="da-DK" sz="3600" dirty="0"/>
              <a:t>for deres </a:t>
            </a:r>
            <a:r>
              <a:rPr lang="da-DK" sz="3600" dirty="0" smtClean="0"/>
              <a:t>deltagelse i den</a:t>
            </a:r>
            <a:r>
              <a:rPr lang="da-DK" dirty="0"/>
              <a:t/>
            </a:r>
            <a:br>
              <a:rPr lang="da-DK" dirty="0"/>
            </a:br>
            <a:endParaRPr lang="da-DK" dirty="0"/>
          </a:p>
        </p:txBody>
      </p:sp>
      <p:sp>
        <p:nvSpPr>
          <p:cNvPr id="3" name="Pladsholder til indhold 2"/>
          <p:cNvSpPr>
            <a:spLocks noGrp="1"/>
          </p:cNvSpPr>
          <p:nvPr>
            <p:ph idx="1"/>
          </p:nvPr>
        </p:nvSpPr>
        <p:spPr>
          <a:xfrm>
            <a:off x="575556" y="1988841"/>
            <a:ext cx="7992888" cy="3849992"/>
          </a:xfrm>
        </p:spPr>
        <p:txBody>
          <a:bodyPr>
            <a:normAutofit/>
          </a:bodyPr>
          <a:lstStyle/>
          <a:p>
            <a:endParaRPr lang="da-DK" dirty="0" smtClean="0"/>
          </a:p>
          <a:p>
            <a:pPr marL="342900" indent="-342900">
              <a:buFont typeface="Arial" panose="020B0604020202020204" pitchFamily="34" charset="0"/>
              <a:buChar char="•"/>
            </a:pPr>
            <a:r>
              <a:rPr lang="da-DK" dirty="0" smtClean="0"/>
              <a:t>Vigtigt at understøtte, at unge kan tillægge vejledningsaktiviteter andre betydninger end som bidrag til uddannelsesvalg – en </a:t>
            </a:r>
            <a:r>
              <a:rPr lang="da-DK" dirty="0" smtClean="0"/>
              <a:t>bredere læring </a:t>
            </a:r>
            <a:r>
              <a:rPr lang="da-DK" dirty="0" smtClean="0"/>
              <a:t>om uddannelse, arbejde, sig selv og andre…</a:t>
            </a:r>
          </a:p>
          <a:p>
            <a:pPr marL="342900" indent="-342900">
              <a:buFont typeface="Arial" panose="020B0604020202020204" pitchFamily="34" charset="0"/>
              <a:buChar char="•"/>
            </a:pPr>
            <a:r>
              <a:rPr lang="da-DK" dirty="0" smtClean="0"/>
              <a:t>En sådan oplevelse af mening opnås ikke nødvendigvis ved </a:t>
            </a:r>
            <a:r>
              <a:rPr lang="da-DK" i="1" dirty="0" smtClean="0"/>
              <a:t>at</a:t>
            </a:r>
            <a:r>
              <a:rPr lang="da-DK" dirty="0" smtClean="0"/>
              <a:t> deltage i aktiviteter</a:t>
            </a:r>
          </a:p>
          <a:p>
            <a:pPr marL="342900" indent="-342900">
              <a:buFont typeface="Arial" panose="020B0604020202020204" pitchFamily="34" charset="0"/>
              <a:buChar char="•"/>
            </a:pPr>
            <a:r>
              <a:rPr lang="da-DK" dirty="0" smtClean="0"/>
              <a:t>Rammesætning - forberedelse, bearbejdning </a:t>
            </a:r>
            <a:r>
              <a:rPr lang="da-DK" dirty="0" smtClean="0"/>
              <a:t>- i </a:t>
            </a:r>
            <a:r>
              <a:rPr lang="da-DK" dirty="0" smtClean="0"/>
              <a:t>et </a:t>
            </a:r>
            <a:r>
              <a:rPr lang="da-DK" dirty="0" smtClean="0"/>
              <a:t>læringsperspektiv omkring uddannelse, job, sig selv mv.</a:t>
            </a:r>
            <a:endParaRPr lang="da-DK" dirty="0" smtClean="0"/>
          </a:p>
          <a:p>
            <a:pPr marL="342900" indent="-342900">
              <a:buFont typeface="Arial" panose="020B0604020202020204" pitchFamily="34" charset="0"/>
              <a:buChar char="•"/>
            </a:pPr>
            <a:r>
              <a:rPr lang="da-DK" dirty="0" smtClean="0"/>
              <a:t>Sammenhængende indsats over tid.</a:t>
            </a:r>
            <a:endParaRPr lang="da-DK" dirty="0"/>
          </a:p>
        </p:txBody>
      </p:sp>
      <p:sp>
        <p:nvSpPr>
          <p:cNvPr id="4" name="Pladsholder til dato 3"/>
          <p:cNvSpPr>
            <a:spLocks noGrp="1"/>
          </p:cNvSpPr>
          <p:nvPr>
            <p:ph type="dt" sz="half" idx="10"/>
          </p:nvPr>
        </p:nvSpPr>
        <p:spPr/>
        <p:txBody>
          <a:bodyPr/>
          <a:lstStyle/>
          <a:p>
            <a:fld id="{55FBC43F-A0D5-453E-A229-057E9F62D4EF}" type="datetime2">
              <a:rPr lang="da-DK" smtClean="0"/>
              <a:t>16. september 2018</a:t>
            </a:fld>
            <a:endParaRPr lang="da-DK" dirty="0"/>
          </a:p>
        </p:txBody>
      </p:sp>
      <p:sp>
        <p:nvSpPr>
          <p:cNvPr id="5" name="Pladsholder til sidefod 4"/>
          <p:cNvSpPr>
            <a:spLocks noGrp="1"/>
          </p:cNvSpPr>
          <p:nvPr>
            <p:ph type="ftr" sz="quarter" idx="11"/>
          </p:nvPr>
        </p:nvSpPr>
        <p:spPr/>
        <p:txBody>
          <a:bodyPr/>
          <a:lstStyle/>
          <a:p>
            <a:r>
              <a:rPr lang="da-DK" smtClean="0"/>
              <a:t>Randi Skovhus</a:t>
            </a:r>
            <a:endParaRPr lang="da-DK" dirty="0"/>
          </a:p>
        </p:txBody>
      </p:sp>
      <p:sp>
        <p:nvSpPr>
          <p:cNvPr id="6" name="Pladsholder til slidenummer 5"/>
          <p:cNvSpPr>
            <a:spLocks noGrp="1"/>
          </p:cNvSpPr>
          <p:nvPr>
            <p:ph type="sldNum" sz="quarter" idx="12"/>
          </p:nvPr>
        </p:nvSpPr>
        <p:spPr/>
        <p:txBody>
          <a:bodyPr/>
          <a:lstStyle/>
          <a:p>
            <a:fld id="{5BA07366-CB75-4AA8-9E5B-928B849F427C}" type="slidenum">
              <a:rPr lang="da-DK" smtClean="0"/>
              <a:t>16</a:t>
            </a:fld>
            <a:endParaRPr lang="da-DK" dirty="0"/>
          </a:p>
        </p:txBody>
      </p:sp>
      <p:pic>
        <p:nvPicPr>
          <p:cNvPr id="7" name="Billede 6"/>
          <p:cNvPicPr>
            <a:picLocks noChangeAspect="1"/>
          </p:cNvPicPr>
          <p:nvPr/>
        </p:nvPicPr>
        <p:blipFill>
          <a:blip r:embed="rId2"/>
          <a:stretch>
            <a:fillRect/>
          </a:stretch>
        </p:blipFill>
        <p:spPr>
          <a:xfrm>
            <a:off x="6876256" y="1367614"/>
            <a:ext cx="1179900" cy="1170000"/>
          </a:xfrm>
          <a:prstGeom prst="rect">
            <a:avLst/>
          </a:prstGeom>
        </p:spPr>
      </p:pic>
    </p:spTree>
    <p:extLst>
      <p:ext uri="{BB962C8B-B14F-4D97-AF65-F5344CB8AC3E}">
        <p14:creationId xmlns:p14="http://schemas.microsoft.com/office/powerpoint/2010/main" val="3556159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Det ser ud til, at ….</a:t>
            </a:r>
            <a:endParaRPr lang="da-DK" dirty="0"/>
          </a:p>
        </p:txBody>
      </p:sp>
      <p:sp>
        <p:nvSpPr>
          <p:cNvPr id="6" name="Pladsholder til tekst 5"/>
          <p:cNvSpPr>
            <a:spLocks noGrp="1"/>
          </p:cNvSpPr>
          <p:nvPr>
            <p:ph type="body" sz="quarter" idx="13"/>
          </p:nvPr>
        </p:nvSpPr>
        <p:spPr>
          <a:xfrm>
            <a:off x="576263" y="1556793"/>
            <a:ext cx="7991474" cy="4285208"/>
          </a:xfrm>
        </p:spPr>
        <p:txBody>
          <a:bodyPr>
            <a:normAutofit/>
          </a:bodyPr>
          <a:lstStyle/>
          <a:p>
            <a:pPr>
              <a:buFont typeface="Arial" panose="020B0604020202020204" pitchFamily="34" charset="0"/>
              <a:buChar char="•"/>
            </a:pPr>
            <a:r>
              <a:rPr lang="da-DK" dirty="0" smtClean="0"/>
              <a:t>… d</a:t>
            </a:r>
            <a:r>
              <a:rPr lang="da-DK" dirty="0" smtClean="0"/>
              <a:t>et </a:t>
            </a:r>
            <a:r>
              <a:rPr lang="da-DK" dirty="0"/>
              <a:t>kan få positiv betydning for unges deltagelse i vejledningsaktiviteter og for deres læring </a:t>
            </a:r>
            <a:r>
              <a:rPr lang="da-DK" dirty="0" smtClean="0"/>
              <a:t>omkring </a:t>
            </a:r>
            <a:r>
              <a:rPr lang="da-DK" dirty="0"/>
              <a:t>uddannelse, arbejde, sig selv, forskellige måder at leve sit liv, værdier mv. , hvis der arbejdes med at skifte perspektiv fra, at vejledningsaktiviteter primært skal føre til valg af </a:t>
            </a:r>
            <a:r>
              <a:rPr lang="da-DK" dirty="0" smtClean="0"/>
              <a:t>uddannelse </a:t>
            </a:r>
            <a:r>
              <a:rPr lang="da-DK" dirty="0"/>
              <a:t>til, at de skal have et (større) fokus </a:t>
            </a:r>
            <a:r>
              <a:rPr lang="da-DK" dirty="0" smtClean="0"/>
              <a:t>på, hvad unge lærer af at deltage i aktiviteterne. </a:t>
            </a:r>
          </a:p>
        </p:txBody>
      </p:sp>
      <p:pic>
        <p:nvPicPr>
          <p:cNvPr id="8" name="Billede 7"/>
          <p:cNvPicPr>
            <a:picLocks noChangeAspect="1"/>
          </p:cNvPicPr>
          <p:nvPr/>
        </p:nvPicPr>
        <p:blipFill>
          <a:blip r:embed="rId2"/>
          <a:stretch>
            <a:fillRect/>
          </a:stretch>
        </p:blipFill>
        <p:spPr>
          <a:xfrm>
            <a:off x="5012750" y="4458001"/>
            <a:ext cx="1455300" cy="1384000"/>
          </a:xfrm>
          <a:prstGeom prst="rect">
            <a:avLst/>
          </a:prstGeom>
        </p:spPr>
      </p:pic>
      <p:sp>
        <p:nvSpPr>
          <p:cNvPr id="9" name="Pladsholder til dato 8"/>
          <p:cNvSpPr>
            <a:spLocks noGrp="1"/>
          </p:cNvSpPr>
          <p:nvPr>
            <p:ph type="dt" sz="half" idx="10"/>
          </p:nvPr>
        </p:nvSpPr>
        <p:spPr/>
        <p:txBody>
          <a:bodyPr/>
          <a:lstStyle/>
          <a:p>
            <a:fld id="{14ADE1E4-4077-4C79-8389-F958FFF31B3C}" type="datetime2">
              <a:rPr lang="da-DK" smtClean="0"/>
              <a:t>16. september 2018</a:t>
            </a:fld>
            <a:endParaRPr lang="da-DK" dirty="0"/>
          </a:p>
        </p:txBody>
      </p:sp>
      <p:sp>
        <p:nvSpPr>
          <p:cNvPr id="10" name="Pladsholder til slidenummer 9"/>
          <p:cNvSpPr>
            <a:spLocks noGrp="1"/>
          </p:cNvSpPr>
          <p:nvPr>
            <p:ph type="sldNum" sz="quarter" idx="11"/>
          </p:nvPr>
        </p:nvSpPr>
        <p:spPr/>
        <p:txBody>
          <a:bodyPr/>
          <a:lstStyle/>
          <a:p>
            <a:fld id="{5BA07366-CB75-4AA8-9E5B-928B849F427C}" type="slidenum">
              <a:rPr lang="da-DK" smtClean="0"/>
              <a:pPr/>
              <a:t>17</a:t>
            </a:fld>
            <a:endParaRPr lang="da-DK" dirty="0"/>
          </a:p>
        </p:txBody>
      </p:sp>
      <p:sp>
        <p:nvSpPr>
          <p:cNvPr id="3" name="Rektangel 2"/>
          <p:cNvSpPr/>
          <p:nvPr/>
        </p:nvSpPr>
        <p:spPr>
          <a:xfrm rot="21090847">
            <a:off x="540167" y="5268797"/>
            <a:ext cx="3707705" cy="852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dirty="0" smtClean="0"/>
              <a:t>Læring – en øget rådighed over de samfundsmæssige betingelser…</a:t>
            </a:r>
            <a:endParaRPr lang="da-DK" dirty="0"/>
          </a:p>
        </p:txBody>
      </p:sp>
    </p:spTree>
    <p:extLst>
      <p:ext uri="{BB962C8B-B14F-4D97-AF65-F5344CB8AC3E}">
        <p14:creationId xmlns:p14="http://schemas.microsoft.com/office/powerpoint/2010/main" val="106221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da-DK" sz="4000" dirty="0"/>
              <a:t>At skelne mellem </a:t>
            </a:r>
            <a:r>
              <a:rPr lang="da-DK" sz="4000" dirty="0" smtClean="0"/>
              <a:t>uddannelsesvalget </a:t>
            </a:r>
            <a:r>
              <a:rPr lang="da-DK" sz="4000" dirty="0"/>
              <a:t>og grundlaget for valget</a:t>
            </a:r>
          </a:p>
        </p:txBody>
      </p:sp>
      <p:sp>
        <p:nvSpPr>
          <p:cNvPr id="3" name="Pladsholder til dato 2"/>
          <p:cNvSpPr>
            <a:spLocks noGrp="1"/>
          </p:cNvSpPr>
          <p:nvPr>
            <p:ph type="dt" sz="half" idx="10"/>
          </p:nvPr>
        </p:nvSpPr>
        <p:spPr/>
        <p:txBody>
          <a:bodyPr/>
          <a:lstStyle/>
          <a:p>
            <a:fld id="{36F289EA-03A6-4123-AC26-94C5D23B80FB}" type="datetime2">
              <a:rPr lang="da-DK" smtClean="0"/>
              <a:t>16. september 2018</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18</a:t>
            </a:fld>
            <a:endParaRPr lang="da-DK" dirty="0"/>
          </a:p>
        </p:txBody>
      </p:sp>
      <p:sp>
        <p:nvSpPr>
          <p:cNvPr id="4" name="Pladsholder til sidefod 3"/>
          <p:cNvSpPr>
            <a:spLocks noGrp="1"/>
          </p:cNvSpPr>
          <p:nvPr>
            <p:ph type="ftr" sz="quarter" idx="12"/>
          </p:nvPr>
        </p:nvSpPr>
        <p:spPr/>
        <p:txBody>
          <a:bodyPr/>
          <a:lstStyle/>
          <a:p>
            <a:endParaRPr lang="da-DK" dirty="0"/>
          </a:p>
        </p:txBody>
      </p:sp>
      <p:sp>
        <p:nvSpPr>
          <p:cNvPr id="12" name="Text Placeholder 11"/>
          <p:cNvSpPr>
            <a:spLocks noGrp="1"/>
          </p:cNvSpPr>
          <p:nvPr>
            <p:ph type="body" sz="quarter" idx="13"/>
          </p:nvPr>
        </p:nvSpPr>
        <p:spPr/>
        <p:txBody>
          <a:bodyPr>
            <a:normAutofit fontScale="92500"/>
          </a:bodyPr>
          <a:lstStyle/>
          <a:p>
            <a:pPr>
              <a:buFont typeface="Arial" panose="020B0604020202020204" pitchFamily="34" charset="0"/>
              <a:buChar char="•"/>
            </a:pPr>
            <a:r>
              <a:rPr lang="da-DK" sz="2900" dirty="0" smtClean="0"/>
              <a:t>Fælles tankegang og indsats for at børn og unge (og voksne) får øget </a:t>
            </a:r>
            <a:r>
              <a:rPr lang="da-DK" sz="2900" dirty="0"/>
              <a:t>kendskab til forskellige uddannelser og erhverv, at </a:t>
            </a:r>
            <a:r>
              <a:rPr lang="da-DK" sz="2900" dirty="0" smtClean="0"/>
              <a:t>de oplever </a:t>
            </a:r>
            <a:r>
              <a:rPr lang="da-DK" sz="2900" dirty="0"/>
              <a:t>at forskellige uddannelser </a:t>
            </a:r>
            <a:r>
              <a:rPr lang="da-DK" sz="2900" dirty="0" smtClean="0"/>
              <a:t>og job er interessante og betydningsfulde,  at de kommer til at se </a:t>
            </a:r>
            <a:r>
              <a:rPr lang="da-DK" sz="2900" dirty="0"/>
              <a:t>sig selv i noget </a:t>
            </a:r>
            <a:r>
              <a:rPr lang="da-DK" sz="2900" dirty="0" smtClean="0"/>
              <a:t>forskelligt og får en bredere forståelser af deres muligheder, at de oplever </a:t>
            </a:r>
            <a:r>
              <a:rPr lang="da-DK" sz="2900" dirty="0"/>
              <a:t>at forskellige uddannelser vil være socialt anerkendt at </a:t>
            </a:r>
            <a:r>
              <a:rPr lang="da-DK" sz="2900" dirty="0" smtClean="0"/>
              <a:t>vælge.</a:t>
            </a:r>
            <a:endParaRPr lang="da-DK" sz="2900" dirty="0"/>
          </a:p>
          <a:p>
            <a:pPr>
              <a:buFont typeface="Arial" panose="020B0604020202020204" pitchFamily="34" charset="0"/>
              <a:buChar char="•"/>
            </a:pPr>
            <a:r>
              <a:rPr lang="da-DK" sz="2900" dirty="0" smtClean="0"/>
              <a:t>Undersøgelse, nysgerrighed, åbenhed, drøftelse.</a:t>
            </a:r>
            <a:endParaRPr lang="da-DK" sz="2900" dirty="0"/>
          </a:p>
          <a:p>
            <a:endParaRPr lang="da-DK" sz="2900" dirty="0" smtClean="0"/>
          </a:p>
          <a:p>
            <a:pPr marL="0" indent="0">
              <a:buNone/>
            </a:pPr>
            <a:endParaRPr lang="da-DK" dirty="0"/>
          </a:p>
        </p:txBody>
      </p:sp>
      <p:sp>
        <p:nvSpPr>
          <p:cNvPr id="13" name="Text Placeholder 12"/>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79282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6" name="Pladsholder til tekst 5"/>
          <p:cNvSpPr>
            <a:spLocks noGrp="1"/>
          </p:cNvSpPr>
          <p:nvPr>
            <p:ph type="body" sz="quarter" idx="13"/>
          </p:nvPr>
        </p:nvSpPr>
        <p:spPr>
          <a:xfrm>
            <a:off x="576263" y="1916113"/>
            <a:ext cx="7991474" cy="4177183"/>
          </a:xfrm>
        </p:spPr>
        <p:txBody>
          <a:bodyPr>
            <a:normAutofit/>
          </a:bodyPr>
          <a:lstStyle/>
          <a:p>
            <a:r>
              <a:rPr lang="da-DK" dirty="0" smtClean="0"/>
              <a:t>J.</a:t>
            </a:r>
          </a:p>
          <a:p>
            <a:endParaRPr lang="da-DK" dirty="0"/>
          </a:p>
          <a:p>
            <a:endParaRPr lang="da-DK" dirty="0" smtClean="0"/>
          </a:p>
          <a:p>
            <a:endParaRPr lang="da-DK" dirty="0"/>
          </a:p>
          <a:p>
            <a:endParaRPr lang="da-DK" dirty="0" smtClean="0"/>
          </a:p>
          <a:p>
            <a:pPr marL="0" indent="0">
              <a:buNone/>
            </a:pPr>
            <a:endParaRPr lang="da-DK" dirty="0"/>
          </a:p>
          <a:p>
            <a:pPr marL="0" indent="0">
              <a:buNone/>
            </a:pPr>
            <a:r>
              <a:rPr lang="da-DK" smtClean="0"/>
              <a:t>Køb bogen</a:t>
            </a:r>
            <a:r>
              <a:rPr lang="da-DK" dirty="0" smtClean="0"/>
              <a:t>:</a:t>
            </a:r>
          </a:p>
          <a:p>
            <a:pPr marL="0" indent="0">
              <a:buNone/>
            </a:pPr>
            <a:r>
              <a:rPr lang="da-DK" dirty="0" smtClean="0"/>
              <a:t>Send en mail til </a:t>
            </a:r>
            <a:r>
              <a:rPr lang="da-DK" dirty="0" smtClean="0">
                <a:hlinkClick r:id="rId2"/>
              </a:rPr>
              <a:t>ras@via.dk</a:t>
            </a:r>
            <a:r>
              <a:rPr lang="da-DK" dirty="0" smtClean="0"/>
              <a:t> eller bestil den på www.skovhusfam.dk</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54" y="584199"/>
            <a:ext cx="8458635" cy="3708591"/>
          </a:xfrm>
          <a:prstGeom prst="rect">
            <a:avLst/>
          </a:prstGeom>
        </p:spPr>
      </p:pic>
    </p:spTree>
    <p:extLst>
      <p:ext uri="{BB962C8B-B14F-4D97-AF65-F5344CB8AC3E}">
        <p14:creationId xmlns:p14="http://schemas.microsoft.com/office/powerpoint/2010/main" val="312260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da-DK" dirty="0" smtClean="0"/>
              <a:t/>
            </a:r>
            <a:br>
              <a:rPr lang="da-DK" dirty="0" smtClean="0"/>
            </a:br>
            <a:r>
              <a:rPr lang="da-DK" dirty="0" smtClean="0"/>
              <a:t>Forskningsspørgsmål</a:t>
            </a:r>
            <a:endParaRPr lang="da-DK" dirty="0"/>
          </a:p>
        </p:txBody>
      </p:sp>
      <p:sp>
        <p:nvSpPr>
          <p:cNvPr id="12" name="Text Placeholder 11"/>
          <p:cNvSpPr>
            <a:spLocks noGrp="1"/>
          </p:cNvSpPr>
          <p:nvPr>
            <p:ph type="body" sz="quarter" idx="13"/>
          </p:nvPr>
        </p:nvSpPr>
        <p:spPr>
          <a:xfrm>
            <a:off x="576263" y="1916113"/>
            <a:ext cx="7991474" cy="4393207"/>
          </a:xfrm>
        </p:spPr>
        <p:txBody>
          <a:bodyPr>
            <a:normAutofit/>
          </a:bodyPr>
          <a:lstStyle/>
          <a:p>
            <a:pPr lvl="0">
              <a:buFont typeface="Arial" panose="020B0604020202020204" pitchFamily="34" charset="0"/>
              <a:buChar char="•"/>
            </a:pPr>
            <a:endParaRPr lang="da-DK" dirty="0" smtClean="0"/>
          </a:p>
          <a:p>
            <a:pPr lvl="0">
              <a:buFont typeface="Arial" panose="020B0604020202020204" pitchFamily="34" charset="0"/>
              <a:buChar char="•"/>
            </a:pPr>
            <a:endParaRPr lang="da-DK" dirty="0" smtClean="0"/>
          </a:p>
          <a:p>
            <a:pPr lvl="0">
              <a:buFont typeface="Arial" panose="020B0604020202020204" pitchFamily="34" charset="0"/>
              <a:buChar char="•"/>
            </a:pPr>
            <a:r>
              <a:rPr lang="da-DK" dirty="0" smtClean="0"/>
              <a:t>Hvordan </a:t>
            </a:r>
            <a:r>
              <a:rPr lang="da-DK" dirty="0"/>
              <a:t>udfolder uddannelses-, erhvervs- og karrierevejledning </a:t>
            </a:r>
            <a:r>
              <a:rPr lang="da-DK" dirty="0" smtClean="0"/>
              <a:t>i skolens ældste klasser sig i samspil </a:t>
            </a:r>
            <a:r>
              <a:rPr lang="da-DK" dirty="0"/>
              <a:t>med skolen og dens lærere?</a:t>
            </a:r>
          </a:p>
          <a:p>
            <a:pPr lvl="0">
              <a:buFont typeface="Arial" panose="020B0604020202020204" pitchFamily="34" charset="0"/>
              <a:buChar char="•"/>
            </a:pPr>
            <a:r>
              <a:rPr lang="da-DK" dirty="0"/>
              <a:t>Hvordan giver uddannelses-, erhvervs- </a:t>
            </a:r>
            <a:r>
              <a:rPr lang="da-DK" dirty="0" smtClean="0"/>
              <a:t>og </a:t>
            </a:r>
            <a:r>
              <a:rPr lang="da-DK" dirty="0"/>
              <a:t>karrierevejledning mening for unge i udskolingen</a:t>
            </a:r>
            <a:r>
              <a:rPr lang="da-DK" dirty="0" smtClean="0"/>
              <a:t>?</a:t>
            </a:r>
          </a:p>
          <a:p>
            <a:pPr lvl="0">
              <a:buFont typeface="Arial" panose="020B0604020202020204" pitchFamily="34" charset="0"/>
              <a:buChar char="•"/>
            </a:pPr>
            <a:endParaRPr lang="da-DK" dirty="0"/>
          </a:p>
          <a:p>
            <a:pPr>
              <a:buFont typeface="Arial" panose="020B0604020202020204" pitchFamily="34" charset="0"/>
              <a:buChar char="•"/>
            </a:pPr>
            <a:r>
              <a:rPr lang="da-DK" dirty="0" smtClean="0"/>
              <a:t>Hvad </a:t>
            </a:r>
            <a:r>
              <a:rPr lang="da-DK" dirty="0"/>
              <a:t>kan vi lære af unges deltagelse </a:t>
            </a:r>
            <a:r>
              <a:rPr lang="da-DK" dirty="0" smtClean="0"/>
              <a:t>i vejledningsaktiviteter </a:t>
            </a:r>
            <a:r>
              <a:rPr lang="da-DK" dirty="0"/>
              <a:t>omkring uddannelse og </a:t>
            </a:r>
            <a:r>
              <a:rPr lang="da-DK" dirty="0" smtClean="0"/>
              <a:t>erhverv</a:t>
            </a:r>
            <a:r>
              <a:rPr lang="da-DK" dirty="0" smtClean="0"/>
              <a:t>?</a:t>
            </a:r>
            <a:endParaRPr lang="da-DK" dirty="0"/>
          </a:p>
          <a:p>
            <a:pPr lvl="0">
              <a:buFont typeface="Arial" panose="020B0604020202020204" pitchFamily="34" charset="0"/>
              <a:buChar char="•"/>
            </a:pPr>
            <a:endParaRPr lang="da-DK"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260648"/>
            <a:ext cx="1618583" cy="2360056"/>
          </a:xfrm>
          <a:prstGeom prst="rect">
            <a:avLst/>
          </a:prstGeom>
        </p:spPr>
      </p:pic>
    </p:spTree>
    <p:extLst>
      <p:ext uri="{BB962C8B-B14F-4D97-AF65-F5344CB8AC3E}">
        <p14:creationId xmlns:p14="http://schemas.microsoft.com/office/powerpoint/2010/main" val="2354982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Litteratur</a:t>
            </a:r>
            <a:endParaRPr lang="da-DK" dirty="0"/>
          </a:p>
        </p:txBody>
      </p:sp>
      <p:sp>
        <p:nvSpPr>
          <p:cNvPr id="3" name="Pladsholder til dato 2"/>
          <p:cNvSpPr>
            <a:spLocks noGrp="1"/>
          </p:cNvSpPr>
          <p:nvPr>
            <p:ph type="dt" sz="half" idx="10"/>
          </p:nvPr>
        </p:nvSpPr>
        <p:spPr/>
        <p:txBody>
          <a:bodyPr/>
          <a:lstStyle/>
          <a:p>
            <a:fld id="{EB8B2D9A-7F53-4933-A5BF-6849A722CEFB}" type="datetime2">
              <a:rPr lang="da-DK" smtClean="0"/>
              <a:t>16. september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20</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normAutofit fontScale="85000" lnSpcReduction="20000"/>
          </a:bodyPr>
          <a:lstStyle/>
          <a:p>
            <a:pPr>
              <a:buFont typeface="Arial" panose="020B0604020202020204" pitchFamily="34" charset="0"/>
              <a:buChar char="•"/>
            </a:pPr>
            <a:r>
              <a:rPr lang="da-DK" dirty="0"/>
              <a:t>Axel, E., &amp; Tanggaard, L. (2010). En introduktion til situeret læring og praksis i forandring. En skitse til receptionen af situeret læring i Danmark. </a:t>
            </a:r>
            <a:r>
              <a:rPr lang="da-DK" i="1" dirty="0"/>
              <a:t>Nordiske Udkast</a:t>
            </a:r>
            <a:r>
              <a:rPr lang="da-DK" dirty="0"/>
              <a:t>, (1), 3-8.</a:t>
            </a:r>
          </a:p>
          <a:p>
            <a:pPr>
              <a:buFont typeface="Arial" panose="020B0604020202020204" pitchFamily="34" charset="0"/>
              <a:buChar char="•"/>
            </a:pPr>
            <a:r>
              <a:rPr lang="da-DK" dirty="0" err="1" smtClean="0"/>
              <a:t>Ingold</a:t>
            </a:r>
            <a:r>
              <a:rPr lang="da-DK" dirty="0"/>
              <a:t>, T. (2000). </a:t>
            </a:r>
            <a:r>
              <a:rPr lang="en-US" i="1" dirty="0"/>
              <a:t>The Perception of the Environment: Essays on Livelihood, Dwelling and Skill</a:t>
            </a:r>
            <a:r>
              <a:rPr lang="en-US" dirty="0"/>
              <a:t>. London: Routledge.</a:t>
            </a:r>
            <a:endParaRPr lang="da-DK" dirty="0"/>
          </a:p>
          <a:p>
            <a:pPr>
              <a:buFont typeface="Arial" panose="020B0604020202020204" pitchFamily="34" charset="0"/>
              <a:buChar char="•"/>
            </a:pPr>
            <a:r>
              <a:rPr lang="en-US" dirty="0" err="1"/>
              <a:t>Ingold</a:t>
            </a:r>
            <a:r>
              <a:rPr lang="en-US" dirty="0"/>
              <a:t>, T. (2016). The maze and the labyrinth. In </a:t>
            </a:r>
            <a:r>
              <a:rPr lang="en-US" i="1" dirty="0"/>
              <a:t>Psychology and the Conduct of Everyday Life</a:t>
            </a:r>
            <a:r>
              <a:rPr lang="en-US" dirty="0"/>
              <a:t> (s. 99-110). Routledge.</a:t>
            </a:r>
            <a:endParaRPr lang="da-DK" dirty="0"/>
          </a:p>
          <a:p>
            <a:pPr>
              <a:buFont typeface="Arial" panose="020B0604020202020204" pitchFamily="34" charset="0"/>
              <a:buChar char="•"/>
            </a:pPr>
            <a:r>
              <a:rPr lang="en-US" dirty="0" smtClean="0"/>
              <a:t>Hooley</a:t>
            </a:r>
            <a:r>
              <a:rPr lang="en-US" dirty="0"/>
              <a:t>, T., Sultana, R. G., &amp; Thomsen, R. (2018). The neoliberal challenge to career guidance – </a:t>
            </a:r>
            <a:r>
              <a:rPr lang="en-US" dirty="0" err="1"/>
              <a:t>mobilising</a:t>
            </a:r>
            <a:r>
              <a:rPr lang="en-US" dirty="0"/>
              <a:t> research, policy and practice around social justice. In </a:t>
            </a:r>
            <a:r>
              <a:rPr lang="en-US" i="1" dirty="0"/>
              <a:t>Career guidance for social justice. Contesting neoliberalism</a:t>
            </a:r>
            <a:r>
              <a:rPr lang="en-US" dirty="0"/>
              <a:t>. London: Routledge</a:t>
            </a:r>
            <a:r>
              <a:rPr lang="en-US" dirty="0" smtClean="0"/>
              <a:t>.</a:t>
            </a:r>
          </a:p>
          <a:p>
            <a:pPr>
              <a:buFont typeface="Arial" panose="020B0604020202020204" pitchFamily="34" charset="0"/>
              <a:buChar char="•"/>
            </a:pPr>
            <a:r>
              <a:rPr lang="da-DK" dirty="0" err="1"/>
              <a:t>Holzkamp</a:t>
            </a:r>
            <a:r>
              <a:rPr lang="da-DK" dirty="0"/>
              <a:t>, K. (1979). Kan der være en kritisk psykologi inden for rammerne af den marxistiske teori? In </a:t>
            </a:r>
            <a:r>
              <a:rPr lang="da-DK" i="1" dirty="0"/>
              <a:t>Den kritiske psykologi</a:t>
            </a:r>
            <a:r>
              <a:rPr lang="da-DK" dirty="0"/>
              <a:t> (s. 123-158). København: Rhodos.</a:t>
            </a:r>
          </a:p>
          <a:p>
            <a:pPr>
              <a:buFont typeface="Arial" panose="020B0604020202020204" pitchFamily="34" charset="0"/>
              <a:buChar char="•"/>
            </a:pPr>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370626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Litteratur</a:t>
            </a:r>
            <a:endParaRPr lang="da-DK" dirty="0"/>
          </a:p>
        </p:txBody>
      </p:sp>
      <p:sp>
        <p:nvSpPr>
          <p:cNvPr id="3" name="Pladsholder til dato 2"/>
          <p:cNvSpPr>
            <a:spLocks noGrp="1"/>
          </p:cNvSpPr>
          <p:nvPr>
            <p:ph type="dt" sz="half" idx="10"/>
          </p:nvPr>
        </p:nvSpPr>
        <p:spPr/>
        <p:txBody>
          <a:bodyPr/>
          <a:lstStyle/>
          <a:p>
            <a:fld id="{793E780F-B226-4793-A09C-F72186392C37}" type="datetime2">
              <a:rPr lang="da-DK" smtClean="0"/>
              <a:t>16. september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21</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normAutofit fontScale="92500" lnSpcReduction="20000"/>
          </a:bodyPr>
          <a:lstStyle/>
          <a:p>
            <a:pPr>
              <a:buFont typeface="Arial" panose="020B0604020202020204" pitchFamily="34" charset="0"/>
              <a:buChar char="•"/>
            </a:pPr>
            <a:r>
              <a:rPr lang="da-DK" dirty="0" err="1" smtClean="0"/>
              <a:t>Holzkamp-Osterkamp</a:t>
            </a:r>
            <a:r>
              <a:rPr lang="da-DK" dirty="0"/>
              <a:t>, U. (2012). Erkendelse, emotionalitet, handleevne. In </a:t>
            </a:r>
            <a:r>
              <a:rPr lang="da-DK" i="1" dirty="0"/>
              <a:t>49 tekster om læring</a:t>
            </a:r>
            <a:r>
              <a:rPr lang="da-DK" dirty="0"/>
              <a:t> (1st ed., s. 110-114). </a:t>
            </a:r>
            <a:r>
              <a:rPr lang="en-US" dirty="0"/>
              <a:t>Frederiksberg: </a:t>
            </a:r>
            <a:r>
              <a:rPr lang="en-US" dirty="0" err="1"/>
              <a:t>Samfundslitteratur</a:t>
            </a:r>
            <a:r>
              <a:rPr lang="en-US" dirty="0"/>
              <a:t>.</a:t>
            </a:r>
            <a:endParaRPr lang="da-DK" dirty="0"/>
          </a:p>
          <a:p>
            <a:pPr>
              <a:buFont typeface="Arial" panose="020B0604020202020204" pitchFamily="34" charset="0"/>
              <a:buChar char="•"/>
            </a:pPr>
            <a:r>
              <a:rPr lang="da-DK" sz="2600" dirty="0" smtClean="0"/>
              <a:t>Højholt</a:t>
            </a:r>
            <a:r>
              <a:rPr lang="da-DK" sz="2600" dirty="0"/>
              <a:t>, C., &amp; Røn Larsen, M. (2014). Læring som et aspekt ved børns engagementer i hverdagslivet. In </a:t>
            </a:r>
            <a:r>
              <a:rPr lang="da-DK" sz="2600" i="1" dirty="0"/>
              <a:t>Læring i daginstitutioner </a:t>
            </a:r>
            <a:r>
              <a:rPr lang="da-DK" sz="2600" dirty="0"/>
              <a:t>–</a:t>
            </a:r>
            <a:r>
              <a:rPr lang="da-DK" sz="2600" i="1" dirty="0"/>
              <a:t> et generobringsforsøg</a:t>
            </a:r>
            <a:r>
              <a:rPr lang="da-DK" sz="2600" dirty="0"/>
              <a:t> (1st ed., s. 64-83).</a:t>
            </a:r>
          </a:p>
          <a:p>
            <a:pPr>
              <a:buFont typeface="Arial" panose="020B0604020202020204" pitchFamily="34" charset="0"/>
              <a:buChar char="•"/>
            </a:pPr>
            <a:r>
              <a:rPr lang="da-DK" sz="2600" dirty="0" smtClean="0"/>
              <a:t>Skovhus</a:t>
            </a:r>
            <a:r>
              <a:rPr lang="da-DK" sz="2600" dirty="0"/>
              <a:t>, R.B. </a:t>
            </a:r>
            <a:r>
              <a:rPr lang="da-DK" sz="2600" dirty="0" smtClean="0"/>
              <a:t>(2018). Vejledning – valg </a:t>
            </a:r>
            <a:r>
              <a:rPr lang="da-DK" sz="2600" dirty="0"/>
              <a:t>og læring. </a:t>
            </a:r>
            <a:r>
              <a:rPr lang="da-DK" sz="2600" dirty="0" smtClean="0"/>
              <a:t>Trykværket.</a:t>
            </a:r>
          </a:p>
          <a:p>
            <a:pPr>
              <a:buFont typeface="Arial" panose="020B0604020202020204" pitchFamily="34" charset="0"/>
              <a:buChar char="•"/>
            </a:pPr>
            <a:r>
              <a:rPr lang="da-DK" sz="2600" dirty="0"/>
              <a:t>Skovhus, R. B. (2014a). At udnytte potentialerne i de aktiviteter der foregår. Unge på Tværs. </a:t>
            </a:r>
            <a:r>
              <a:rPr lang="da-DK" sz="2600" dirty="0" err="1"/>
              <a:t>Retrievedfrom</a:t>
            </a:r>
            <a:r>
              <a:rPr lang="da-DK" sz="2600" dirty="0"/>
              <a:t> http://ungepaatvaers.dk/wp-content/uploads/at-udnytte-potentialerne-i-de-aktiviteter-der-foregaar2.pdf</a:t>
            </a:r>
          </a:p>
          <a:p>
            <a:pPr>
              <a:buFont typeface="Arial" panose="020B0604020202020204" pitchFamily="34" charset="0"/>
              <a:buChar char="•"/>
            </a:pPr>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15112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da-DK" dirty="0" smtClean="0"/>
              <a:t>Litteratur</a:t>
            </a:r>
            <a:endParaRPr lang="da-DK" dirty="0"/>
          </a:p>
        </p:txBody>
      </p:sp>
      <p:sp>
        <p:nvSpPr>
          <p:cNvPr id="3" name="Pladsholder til dato 2"/>
          <p:cNvSpPr>
            <a:spLocks noGrp="1"/>
          </p:cNvSpPr>
          <p:nvPr>
            <p:ph type="dt" sz="half" idx="10"/>
          </p:nvPr>
        </p:nvSpPr>
        <p:spPr/>
        <p:txBody>
          <a:bodyPr/>
          <a:lstStyle/>
          <a:p>
            <a:fld id="{3B2E0AE9-A5B7-48C1-B279-21F57FBB878E}" type="datetime2">
              <a:rPr lang="da-DK" smtClean="0"/>
              <a:t>16. september 2018</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22</a:t>
            </a:fld>
            <a:endParaRPr lang="da-DK" dirty="0"/>
          </a:p>
        </p:txBody>
      </p:sp>
      <p:sp>
        <p:nvSpPr>
          <p:cNvPr id="4" name="Pladsholder til sidefod 3"/>
          <p:cNvSpPr>
            <a:spLocks noGrp="1"/>
          </p:cNvSpPr>
          <p:nvPr>
            <p:ph type="ftr" sz="quarter" idx="12"/>
          </p:nvPr>
        </p:nvSpPr>
        <p:spPr/>
        <p:txBody>
          <a:bodyPr/>
          <a:lstStyle/>
          <a:p>
            <a:r>
              <a:rPr lang="da-DK" smtClean="0"/>
              <a:t>Randi Skovhus</a:t>
            </a:r>
            <a:endParaRPr lang="da-DK" dirty="0"/>
          </a:p>
        </p:txBody>
      </p:sp>
      <p:sp>
        <p:nvSpPr>
          <p:cNvPr id="12" name="Text Placeholder 11"/>
          <p:cNvSpPr>
            <a:spLocks noGrp="1"/>
          </p:cNvSpPr>
          <p:nvPr>
            <p:ph type="body" sz="quarter" idx="13"/>
          </p:nvPr>
        </p:nvSpPr>
        <p:spPr/>
        <p:txBody>
          <a:bodyPr>
            <a:normAutofit/>
          </a:bodyPr>
          <a:lstStyle/>
          <a:p>
            <a:pPr>
              <a:buFont typeface="Arial" panose="020B0604020202020204" pitchFamily="34" charset="0"/>
              <a:buChar char="•"/>
            </a:pPr>
            <a:r>
              <a:rPr lang="da-DK" sz="2400" dirty="0" smtClean="0"/>
              <a:t>Skovhus</a:t>
            </a:r>
            <a:r>
              <a:rPr lang="da-DK" sz="2400" dirty="0"/>
              <a:t>, R. B. (2014b). Fra valg til læring </a:t>
            </a:r>
            <a:r>
              <a:rPr lang="da-DK" sz="2400" dirty="0" smtClean="0"/>
              <a:t>- potentialer </a:t>
            </a:r>
            <a:r>
              <a:rPr lang="da-DK" sz="2400" dirty="0"/>
              <a:t>i at skifte perspektiv. Unge på Tværs. </a:t>
            </a:r>
            <a:r>
              <a:rPr lang="da-DK" sz="2400" dirty="0" err="1"/>
              <a:t>Retrievedfrom</a:t>
            </a:r>
            <a:r>
              <a:rPr lang="da-DK" sz="2400" dirty="0"/>
              <a:t> http://ungepaatvaers.dk/wp-content/uploads/fravalgt1.pdf</a:t>
            </a:r>
          </a:p>
          <a:p>
            <a:pPr>
              <a:buFont typeface="Arial" panose="020B0604020202020204" pitchFamily="34" charset="0"/>
              <a:buChar char="•"/>
            </a:pPr>
            <a:r>
              <a:rPr lang="da-DK" sz="2400" dirty="0"/>
              <a:t>Thomsen, R., &amp; Skovhus, R. B. (2016). Karrierekompetence i skolen. In </a:t>
            </a:r>
            <a:r>
              <a:rPr lang="da-DK" sz="2400" i="1" dirty="0" err="1"/>
              <a:t>Utdanningsvalg</a:t>
            </a:r>
            <a:r>
              <a:rPr lang="da-DK" sz="2400" i="1" dirty="0"/>
              <a:t>-identitet og </a:t>
            </a:r>
            <a:r>
              <a:rPr lang="da-DK" sz="2400" i="1" dirty="0" err="1"/>
              <a:t>danning</a:t>
            </a:r>
            <a:r>
              <a:rPr lang="da-DK" sz="2400" dirty="0"/>
              <a:t>. Gyldendal Akademisk</a:t>
            </a:r>
            <a:r>
              <a:rPr lang="da-DK" sz="2400" dirty="0" smtClean="0"/>
              <a:t>.</a:t>
            </a:r>
          </a:p>
          <a:p>
            <a:pPr>
              <a:buFont typeface="Arial" panose="020B0604020202020204" pitchFamily="34" charset="0"/>
              <a:buChar char="•"/>
            </a:pPr>
            <a:r>
              <a:rPr lang="da-DK" sz="2400" dirty="0"/>
              <a:t>Tanggaard, L., &amp; Szulevicz, T. (2013). Sociale læreprocesser som analytisk begreb. </a:t>
            </a:r>
            <a:r>
              <a:rPr lang="en-US" sz="2400" i="1" dirty="0" err="1"/>
              <a:t>Psyke</a:t>
            </a:r>
            <a:r>
              <a:rPr lang="en-US" sz="2400" i="1" dirty="0"/>
              <a:t> og Logos</a:t>
            </a:r>
            <a:r>
              <a:rPr lang="en-US" sz="2400" dirty="0"/>
              <a:t>, </a:t>
            </a:r>
            <a:r>
              <a:rPr lang="en-US" sz="2400" i="1" dirty="0"/>
              <a:t>34</a:t>
            </a:r>
            <a:r>
              <a:rPr lang="en-US" sz="2400" dirty="0"/>
              <a:t>, 69-82.</a:t>
            </a:r>
            <a:endParaRPr lang="da-DK" sz="2400" dirty="0"/>
          </a:p>
          <a:p>
            <a:pPr marL="0" indent="0">
              <a:buNone/>
            </a:pPr>
            <a:endParaRPr lang="da-DK" sz="2400" dirty="0"/>
          </a:p>
        </p:txBody>
      </p:sp>
      <p:sp>
        <p:nvSpPr>
          <p:cNvPr id="13" name="Text Placeholder 12"/>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949607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da-DK" dirty="0" smtClean="0"/>
              <a:t>Kritik af karrierebegrebet…</a:t>
            </a:r>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23</a:t>
            </a:fld>
            <a:endParaRPr lang="da-DK" dirty="0"/>
          </a:p>
        </p:txBody>
      </p:sp>
      <p:sp>
        <p:nvSpPr>
          <p:cNvPr id="12" name="Text Placeholder 11"/>
          <p:cNvSpPr>
            <a:spLocks noGrp="1"/>
          </p:cNvSpPr>
          <p:nvPr>
            <p:ph type="body" sz="quarter" idx="13"/>
          </p:nvPr>
        </p:nvSpPr>
        <p:spPr>
          <a:xfrm>
            <a:off x="576263" y="1916113"/>
            <a:ext cx="7991474" cy="4383708"/>
          </a:xfrm>
        </p:spPr>
        <p:txBody>
          <a:bodyPr>
            <a:normAutofit/>
          </a:bodyPr>
          <a:lstStyle/>
          <a:p>
            <a:pPr>
              <a:buFontTx/>
              <a:buChar char="-"/>
            </a:pPr>
            <a:r>
              <a:rPr lang="da-DK" dirty="0" smtClean="0"/>
              <a:t>Misforstås som tidlig målretning i konkurrencestaten</a:t>
            </a:r>
          </a:p>
          <a:p>
            <a:pPr>
              <a:buFontTx/>
              <a:buChar char="-"/>
            </a:pPr>
            <a:r>
              <a:rPr lang="da-DK" dirty="0" smtClean="0"/>
              <a:t>Kræver lang forklaring i ikke-vejledningsfaglige sammenhænge</a:t>
            </a:r>
          </a:p>
          <a:p>
            <a:pPr>
              <a:buFontTx/>
              <a:buChar char="-"/>
            </a:pPr>
            <a:r>
              <a:rPr lang="da-DK" dirty="0" smtClean="0"/>
              <a:t>….</a:t>
            </a:r>
          </a:p>
          <a:p>
            <a:pPr marL="0" indent="0">
              <a:buNone/>
            </a:pPr>
            <a:endParaRPr lang="da-DK" dirty="0"/>
          </a:p>
          <a:p>
            <a:pPr marL="0" indent="0">
              <a:buNone/>
            </a:pPr>
            <a:endParaRPr lang="da-DK" dirty="0" smtClean="0"/>
          </a:p>
          <a:p>
            <a:pPr marL="0" indent="0">
              <a:buNone/>
            </a:pPr>
            <a:endParaRPr lang="da-DK" dirty="0" smtClean="0"/>
          </a:p>
          <a:p>
            <a:pPr marL="0" indent="0">
              <a:buNone/>
            </a:pPr>
            <a:r>
              <a:rPr lang="da-DK" dirty="0" smtClean="0"/>
              <a:t>‘</a:t>
            </a:r>
            <a:r>
              <a:rPr lang="da-DK" i="1" dirty="0" err="1"/>
              <a:t>There</a:t>
            </a:r>
            <a:r>
              <a:rPr lang="da-DK" i="1" dirty="0"/>
              <a:t> is </a:t>
            </a:r>
            <a:r>
              <a:rPr lang="da-DK" i="1" dirty="0" err="1"/>
              <a:t>no</a:t>
            </a:r>
            <a:r>
              <a:rPr lang="da-DK" i="1" dirty="0"/>
              <a:t> </a:t>
            </a:r>
            <a:r>
              <a:rPr lang="da-DK" i="1" dirty="0" err="1"/>
              <a:t>other</a:t>
            </a:r>
            <a:r>
              <a:rPr lang="da-DK" i="1" dirty="0"/>
              <a:t> </a:t>
            </a:r>
            <a:r>
              <a:rPr lang="da-DK" i="1" dirty="0" err="1"/>
              <a:t>word</a:t>
            </a:r>
            <a:r>
              <a:rPr lang="da-DK" i="1" dirty="0"/>
              <a:t> </a:t>
            </a:r>
            <a:r>
              <a:rPr lang="da-DK" i="1" dirty="0" err="1"/>
              <a:t>that</a:t>
            </a:r>
            <a:r>
              <a:rPr lang="da-DK" i="1" dirty="0"/>
              <a:t> </a:t>
            </a:r>
            <a:r>
              <a:rPr lang="da-DK" i="1" dirty="0" err="1"/>
              <a:t>brings</a:t>
            </a:r>
            <a:r>
              <a:rPr lang="da-DK" i="1" dirty="0"/>
              <a:t> </a:t>
            </a:r>
            <a:r>
              <a:rPr lang="da-DK" i="1" dirty="0" err="1"/>
              <a:t>together</a:t>
            </a:r>
            <a:r>
              <a:rPr lang="da-DK" i="1" dirty="0"/>
              <a:t> </a:t>
            </a:r>
            <a:r>
              <a:rPr lang="da-DK" i="1" dirty="0" err="1"/>
              <a:t>learning</a:t>
            </a:r>
            <a:r>
              <a:rPr lang="da-DK" i="1" dirty="0"/>
              <a:t> and </a:t>
            </a:r>
            <a:r>
              <a:rPr lang="da-DK" i="1" dirty="0" err="1"/>
              <a:t>work</a:t>
            </a:r>
            <a:r>
              <a:rPr lang="da-DK" i="1" dirty="0"/>
              <a:t>, </a:t>
            </a:r>
            <a:r>
              <a:rPr lang="da-DK" i="1" dirty="0" err="1"/>
              <a:t>grounds</a:t>
            </a:r>
            <a:r>
              <a:rPr lang="da-DK" i="1" dirty="0"/>
              <a:t> </a:t>
            </a:r>
            <a:r>
              <a:rPr lang="da-DK" i="1" dirty="0" err="1"/>
              <a:t>them</a:t>
            </a:r>
            <a:r>
              <a:rPr lang="da-DK" i="1" dirty="0"/>
              <a:t> in the </a:t>
            </a:r>
            <a:r>
              <a:rPr lang="da-DK" i="1" dirty="0" err="1"/>
              <a:t>individual</a:t>
            </a:r>
            <a:r>
              <a:rPr lang="da-DK" i="1" dirty="0"/>
              <a:t>, and is </a:t>
            </a:r>
            <a:r>
              <a:rPr lang="da-DK" i="1" dirty="0" err="1"/>
              <a:t>about</a:t>
            </a:r>
            <a:r>
              <a:rPr lang="da-DK" i="1" dirty="0"/>
              <a:t> progression</a:t>
            </a:r>
            <a:r>
              <a:rPr lang="da-DK" dirty="0"/>
              <a:t>’ </a:t>
            </a:r>
            <a:r>
              <a:rPr lang="da-DK" dirty="0" smtClean="0"/>
              <a:t>(</a:t>
            </a:r>
            <a:r>
              <a:rPr lang="da-DK" dirty="0"/>
              <a:t>Watts, 2014, p. 1</a:t>
            </a:r>
            <a:r>
              <a:rPr lang="da-DK" dirty="0" smtClean="0"/>
              <a:t>)</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5" y="3140968"/>
            <a:ext cx="1656184" cy="1656184"/>
          </a:xfrm>
          <a:prstGeom prst="rect">
            <a:avLst/>
          </a:prstGeom>
        </p:spPr>
      </p:pic>
      <p:sp>
        <p:nvSpPr>
          <p:cNvPr id="3" name="Pladsholder til dato 2"/>
          <p:cNvSpPr>
            <a:spLocks noGrp="1"/>
          </p:cNvSpPr>
          <p:nvPr>
            <p:ph type="dt" sz="half" idx="10"/>
          </p:nvPr>
        </p:nvSpPr>
        <p:spPr/>
        <p:txBody>
          <a:bodyPr/>
          <a:lstStyle/>
          <a:p>
            <a:fld id="{78388B66-F80B-4502-AC5D-D78725AAA4E1}" type="datetime2">
              <a:rPr lang="da-DK" smtClean="0"/>
              <a:t>16. september 2018</a:t>
            </a:fld>
            <a:endParaRPr lang="da-DK" dirty="0"/>
          </a:p>
        </p:txBody>
      </p:sp>
    </p:spTree>
    <p:extLst>
      <p:ext uri="{BB962C8B-B14F-4D97-AF65-F5344CB8AC3E}">
        <p14:creationId xmlns:p14="http://schemas.microsoft.com/office/powerpoint/2010/main" val="1869536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Karrierelæring</a:t>
            </a:r>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lstStyle/>
          <a:p>
            <a:pPr>
              <a:buFont typeface="Arial" panose="020B0604020202020204" pitchFamily="34" charset="0"/>
              <a:buChar char="•"/>
            </a:pPr>
            <a:r>
              <a:rPr lang="da-DK" dirty="0" smtClean="0"/>
              <a:t>Læring </a:t>
            </a:r>
            <a:r>
              <a:rPr lang="da-DK" dirty="0"/>
              <a:t>om karriere </a:t>
            </a:r>
            <a:r>
              <a:rPr lang="da-DK" dirty="0" smtClean="0"/>
              <a:t>– læreproces </a:t>
            </a:r>
            <a:r>
              <a:rPr lang="da-DK" dirty="0"/>
              <a:t>omkring karriere. </a:t>
            </a:r>
          </a:p>
          <a:p>
            <a:pPr>
              <a:buFont typeface="Arial" panose="020B0604020202020204" pitchFamily="34" charset="0"/>
              <a:buChar char="•"/>
            </a:pPr>
            <a:r>
              <a:rPr lang="da-DK" dirty="0" smtClean="0"/>
              <a:t>Dvs</a:t>
            </a:r>
            <a:r>
              <a:rPr lang="da-DK" dirty="0"/>
              <a:t>. læring om uddannelsernes og arbejdets verden, forskellige slags liv at leve, værdier, egne og andres grunde, sammenhængen med øvrige liv osv. </a:t>
            </a:r>
          </a:p>
          <a:p>
            <a:pPr>
              <a:buFont typeface="Arial" panose="020B0604020202020204" pitchFamily="34" charset="0"/>
              <a:buChar char="•"/>
            </a:pPr>
            <a:r>
              <a:rPr lang="da-DK" dirty="0" smtClean="0"/>
              <a:t>En </a:t>
            </a:r>
            <a:r>
              <a:rPr lang="da-DK" dirty="0"/>
              <a:t>kontinuerlig proces </a:t>
            </a:r>
            <a:r>
              <a:rPr lang="da-DK" dirty="0" smtClean="0"/>
              <a:t>– vi </a:t>
            </a:r>
            <a:r>
              <a:rPr lang="da-DK" dirty="0"/>
              <a:t>er kontinuerligt i gang med at forholde </a:t>
            </a:r>
            <a:r>
              <a:rPr lang="da-DK" dirty="0" smtClean="0"/>
              <a:t>os </a:t>
            </a:r>
            <a:r>
              <a:rPr lang="da-DK" dirty="0"/>
              <a:t>til vores muligheder, behov, interesserer og anliggender i samspil med andres ift. uddannelse, job og sammenhængen med øvrige liv. </a:t>
            </a:r>
          </a:p>
          <a:p>
            <a:endParaRPr lang="da-DK" dirty="0"/>
          </a:p>
        </p:txBody>
      </p:sp>
      <p:sp>
        <p:nvSpPr>
          <p:cNvPr id="7" name="Pladsholder til tekst 6"/>
          <p:cNvSpPr>
            <a:spLocks noGrp="1"/>
          </p:cNvSpPr>
          <p:nvPr>
            <p:ph type="body" sz="quarter" idx="14"/>
          </p:nvPr>
        </p:nvSpPr>
        <p:spPr/>
        <p:txBody>
          <a:bodyPr/>
          <a:lstStyle/>
          <a:p>
            <a:endParaRPr lang="da-DK"/>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869160"/>
            <a:ext cx="2733675" cy="1676400"/>
          </a:xfrm>
          <a:prstGeom prst="rect">
            <a:avLst/>
          </a:prstGeom>
        </p:spPr>
      </p:pic>
      <p:sp>
        <p:nvSpPr>
          <p:cNvPr id="9" name="Pladsholder til dato 8"/>
          <p:cNvSpPr>
            <a:spLocks noGrp="1"/>
          </p:cNvSpPr>
          <p:nvPr>
            <p:ph type="dt" sz="half" idx="10"/>
          </p:nvPr>
        </p:nvSpPr>
        <p:spPr/>
        <p:txBody>
          <a:bodyPr/>
          <a:lstStyle/>
          <a:p>
            <a:fld id="{196DA92A-AAE6-4998-A643-499F098C99E4}" type="datetime2">
              <a:rPr lang="da-DK" smtClean="0"/>
              <a:t>16. september 2018</a:t>
            </a:fld>
            <a:endParaRPr lang="da-DK" dirty="0"/>
          </a:p>
        </p:txBody>
      </p:sp>
      <p:sp>
        <p:nvSpPr>
          <p:cNvPr id="10" name="Pladsholder til slidenummer 9"/>
          <p:cNvSpPr>
            <a:spLocks noGrp="1"/>
          </p:cNvSpPr>
          <p:nvPr>
            <p:ph type="sldNum" sz="quarter" idx="11"/>
          </p:nvPr>
        </p:nvSpPr>
        <p:spPr/>
        <p:txBody>
          <a:bodyPr/>
          <a:lstStyle/>
          <a:p>
            <a:fld id="{5BA07366-CB75-4AA8-9E5B-928B849F427C}" type="slidenum">
              <a:rPr lang="da-DK" smtClean="0"/>
              <a:pPr/>
              <a:t>24</a:t>
            </a:fld>
            <a:endParaRPr lang="da-DK" dirty="0"/>
          </a:p>
        </p:txBody>
      </p:sp>
    </p:spTree>
    <p:extLst>
      <p:ext uri="{BB962C8B-B14F-4D97-AF65-F5344CB8AC3E}">
        <p14:creationId xmlns:p14="http://schemas.microsoft.com/office/powerpoint/2010/main" val="396741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Vigtigt at forholde sig til afsættet for at understøtte karrierelæring</a:t>
            </a:r>
            <a:endParaRPr lang="da-DK" dirty="0"/>
          </a:p>
        </p:txBody>
      </p:sp>
      <p:sp>
        <p:nvSpPr>
          <p:cNvPr id="3" name="Pladsholder til dato 2"/>
          <p:cNvSpPr>
            <a:spLocks noGrp="1"/>
          </p:cNvSpPr>
          <p:nvPr>
            <p:ph type="dt" sz="half" idx="10"/>
          </p:nvPr>
        </p:nvSpPr>
        <p:spPr/>
        <p:txBody>
          <a:bodyPr/>
          <a:lstStyle/>
          <a:p>
            <a:fld id="{76123A0A-D1E5-45C1-978E-D39921041AF6}" type="datetime2">
              <a:rPr lang="da-DK" smtClean="0"/>
              <a:t>16. september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25</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lstStyle/>
          <a:p>
            <a:pPr marL="0" indent="0">
              <a:buNone/>
            </a:pPr>
            <a:endParaRPr lang="da-DK" dirty="0" smtClean="0"/>
          </a:p>
          <a:p>
            <a:pPr marL="0" indent="0">
              <a:buNone/>
            </a:pPr>
            <a:endParaRPr lang="da-DK" dirty="0"/>
          </a:p>
          <a:p>
            <a:pPr marL="0" indent="0">
              <a:buNone/>
            </a:pPr>
            <a:r>
              <a:rPr lang="da-DK" dirty="0" smtClean="0"/>
              <a:t>Arbejder man </a:t>
            </a:r>
            <a:r>
              <a:rPr lang="da-DK" dirty="0"/>
              <a:t>for </a:t>
            </a:r>
          </a:p>
          <a:p>
            <a:pPr>
              <a:buFont typeface="Arial" panose="020B0604020202020204" pitchFamily="34" charset="0"/>
              <a:buChar char="•"/>
            </a:pPr>
            <a:r>
              <a:rPr lang="da-DK" dirty="0" smtClean="0"/>
              <a:t>en tidlig målretning af unge der gør dem parat til at </a:t>
            </a:r>
            <a:r>
              <a:rPr lang="da-DK" dirty="0"/>
              <a:t>‘producere’ og </a:t>
            </a:r>
            <a:r>
              <a:rPr lang="da-DK" dirty="0" smtClean="0"/>
              <a:t>individuelt klare sig bedst muligt?</a:t>
            </a:r>
          </a:p>
          <a:p>
            <a:pPr>
              <a:buFont typeface="Arial" panose="020B0604020202020204" pitchFamily="34" charset="0"/>
              <a:buChar char="•"/>
            </a:pPr>
            <a:r>
              <a:rPr lang="da-DK" dirty="0" smtClean="0"/>
              <a:t>at understøtte at unge på sigt kan skabe sammenhæng i deres tilværelse ift</a:t>
            </a:r>
            <a:r>
              <a:rPr lang="da-DK" dirty="0"/>
              <a:t>. uddannelse, </a:t>
            </a:r>
            <a:r>
              <a:rPr lang="da-DK" dirty="0" smtClean="0"/>
              <a:t>arbejde og øvrige liv </a:t>
            </a:r>
            <a:r>
              <a:rPr lang="da-DK" dirty="0"/>
              <a:t>–social sammenhængskraft, tolerance, livsbalance? </a:t>
            </a:r>
            <a:r>
              <a:rPr lang="da-DK" dirty="0" smtClean="0"/>
              <a:t>– en </a:t>
            </a:r>
            <a:r>
              <a:rPr lang="da-DK" dirty="0"/>
              <a:t>dannelsesdimension…</a:t>
            </a:r>
          </a:p>
        </p:txBody>
      </p:sp>
      <p:sp>
        <p:nvSpPr>
          <p:cNvPr id="7" name="Pladsholder til tekst 6"/>
          <p:cNvSpPr>
            <a:spLocks noGrp="1"/>
          </p:cNvSpPr>
          <p:nvPr>
            <p:ph type="body" sz="quarter" idx="14"/>
          </p:nvPr>
        </p:nvSpPr>
        <p:spPr/>
        <p:txBody>
          <a:bodyPr/>
          <a:lstStyle/>
          <a:p>
            <a:endParaRPr lang="da-DK"/>
          </a:p>
        </p:txBody>
      </p:sp>
      <p:pic>
        <p:nvPicPr>
          <p:cNvPr id="8" name="Billede 7"/>
          <p:cNvPicPr>
            <a:picLocks noChangeAspect="1"/>
          </p:cNvPicPr>
          <p:nvPr/>
        </p:nvPicPr>
        <p:blipFill>
          <a:blip r:embed="rId2"/>
          <a:stretch>
            <a:fillRect/>
          </a:stretch>
        </p:blipFill>
        <p:spPr>
          <a:xfrm>
            <a:off x="4595943" y="1887125"/>
            <a:ext cx="1362900" cy="1239833"/>
          </a:xfrm>
          <a:prstGeom prst="rect">
            <a:avLst/>
          </a:prstGeom>
        </p:spPr>
      </p:pic>
    </p:spTree>
    <p:extLst>
      <p:ext uri="{BB962C8B-B14F-4D97-AF65-F5344CB8AC3E}">
        <p14:creationId xmlns:p14="http://schemas.microsoft.com/office/powerpoint/2010/main" val="263626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da-DK" dirty="0" smtClean="0"/>
              <a:t>Teoretisk grundlag</a:t>
            </a:r>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3</a:t>
            </a:fld>
            <a:endParaRPr lang="da-DK" dirty="0"/>
          </a:p>
        </p:txBody>
      </p:sp>
      <p:sp>
        <p:nvSpPr>
          <p:cNvPr id="12" name="Text Placeholder 11"/>
          <p:cNvSpPr>
            <a:spLocks noGrp="1"/>
          </p:cNvSpPr>
          <p:nvPr>
            <p:ph type="body" sz="quarter" idx="13"/>
          </p:nvPr>
        </p:nvSpPr>
        <p:spPr>
          <a:xfrm>
            <a:off x="576263" y="1484785"/>
            <a:ext cx="7991474" cy="4680520"/>
          </a:xfrm>
        </p:spPr>
        <p:txBody>
          <a:bodyPr>
            <a:normAutofit/>
          </a:bodyPr>
          <a:lstStyle/>
          <a:p>
            <a:pPr marL="0" indent="0">
              <a:buNone/>
            </a:pPr>
            <a:r>
              <a:rPr lang="da-DK" dirty="0" smtClean="0"/>
              <a:t>Kritisk </a:t>
            </a:r>
            <a:r>
              <a:rPr lang="da-DK" dirty="0"/>
              <a:t>psykologi</a:t>
            </a:r>
          </a:p>
          <a:p>
            <a:pPr>
              <a:buFont typeface="Arial" panose="020B0604020202020204" pitchFamily="34" charset="0"/>
              <a:buChar char="•"/>
            </a:pPr>
            <a:r>
              <a:rPr lang="da-DK" dirty="0"/>
              <a:t>F</a:t>
            </a:r>
            <a:r>
              <a:rPr lang="da-DK" dirty="0" smtClean="0"/>
              <a:t>orholdet </a:t>
            </a:r>
            <a:r>
              <a:rPr lang="da-DK" dirty="0"/>
              <a:t>mellem subjekt og samfund </a:t>
            </a:r>
            <a:r>
              <a:rPr lang="da-DK" dirty="0" smtClean="0"/>
              <a:t>som dialektisk</a:t>
            </a:r>
          </a:p>
          <a:p>
            <a:pPr>
              <a:buFont typeface="Arial" panose="020B0604020202020204" pitchFamily="34" charset="0"/>
              <a:buChar char="•"/>
            </a:pPr>
            <a:r>
              <a:rPr lang="da-DK" dirty="0" smtClean="0"/>
              <a:t>Mennesker er qua deres handlinger med til aktivt at skabe deres livsbetingelser, ligesom mennesker også er bestemt af de samfundsmæssige forhold </a:t>
            </a:r>
            <a:r>
              <a:rPr lang="da-DK" sz="1700" dirty="0" smtClean="0"/>
              <a:t>(</a:t>
            </a:r>
            <a:r>
              <a:rPr lang="da-DK" sz="1700" dirty="0" err="1" smtClean="0"/>
              <a:t>Holzkamp</a:t>
            </a:r>
            <a:r>
              <a:rPr lang="da-DK" sz="1700" dirty="0" smtClean="0"/>
              <a:t>, 1979)</a:t>
            </a:r>
            <a:endParaRPr lang="da-DK" sz="1700" dirty="0"/>
          </a:p>
          <a:p>
            <a:pPr>
              <a:buFont typeface="Arial" panose="020B0604020202020204" pitchFamily="34" charset="0"/>
              <a:buChar char="•"/>
            </a:pPr>
            <a:r>
              <a:rPr lang="da-DK" dirty="0" smtClean="0"/>
              <a:t>Udvidet rådighed over samfundsmæssige betingelser </a:t>
            </a:r>
            <a:r>
              <a:rPr lang="da-DK" sz="1700" dirty="0" smtClean="0"/>
              <a:t>(</a:t>
            </a:r>
            <a:r>
              <a:rPr lang="da-DK" sz="1700" dirty="0" err="1" smtClean="0"/>
              <a:t>Holzkamp-Osterkamp</a:t>
            </a:r>
            <a:r>
              <a:rPr lang="da-DK" sz="1700" dirty="0" smtClean="0"/>
              <a:t>, 2012)</a:t>
            </a:r>
          </a:p>
          <a:p>
            <a:pPr>
              <a:buFont typeface="Arial" panose="020B0604020202020204" pitchFamily="34" charset="0"/>
              <a:buChar char="•"/>
            </a:pPr>
            <a:r>
              <a:rPr lang="da-DK" dirty="0"/>
              <a:t>Læring er en integreret del af menneskers daglige livsførelse</a:t>
            </a:r>
          </a:p>
          <a:p>
            <a:pPr>
              <a:buFont typeface="Arial" panose="020B0604020202020204" pitchFamily="34" charset="0"/>
              <a:buChar char="•"/>
            </a:pPr>
            <a:r>
              <a:rPr lang="da-DK" dirty="0"/>
              <a:t>Læring - sker i samspil - udspringer af individets aktive engagement i omverdenen. </a:t>
            </a:r>
          </a:p>
        </p:txBody>
      </p:sp>
      <p:sp>
        <p:nvSpPr>
          <p:cNvPr id="3" name="Pladsholder til dato 2"/>
          <p:cNvSpPr>
            <a:spLocks noGrp="1"/>
          </p:cNvSpPr>
          <p:nvPr>
            <p:ph type="dt" sz="half" idx="10"/>
          </p:nvPr>
        </p:nvSpPr>
        <p:spPr/>
        <p:txBody>
          <a:bodyPr/>
          <a:lstStyle/>
          <a:p>
            <a:fld id="{F78D1B26-49AB-4943-B51F-20452B60E86A}" type="datetime2">
              <a:rPr lang="da-DK" smtClean="0"/>
              <a:t>16. september 2018</a:t>
            </a:fld>
            <a:endParaRPr lang="da-DK" dirty="0"/>
          </a:p>
        </p:txBody>
      </p:sp>
      <p:sp>
        <p:nvSpPr>
          <p:cNvPr id="4" name="Pladsholder til sidefod 3"/>
          <p:cNvSpPr>
            <a:spLocks noGrp="1"/>
          </p:cNvSpPr>
          <p:nvPr>
            <p:ph type="ftr" sz="quarter" idx="12"/>
          </p:nvPr>
        </p:nvSpPr>
        <p:spPr/>
        <p:txBody>
          <a:bodyPr/>
          <a:lstStyle/>
          <a:p>
            <a:r>
              <a:rPr lang="da-DK" smtClean="0"/>
              <a:t>Randi Skovhus</a:t>
            </a:r>
            <a:endParaRPr lang="da-DK" dirty="0"/>
          </a:p>
        </p:txBody>
      </p:sp>
    </p:spTree>
    <p:extLst>
      <p:ext uri="{BB962C8B-B14F-4D97-AF65-F5344CB8AC3E}">
        <p14:creationId xmlns:p14="http://schemas.microsoft.com/office/powerpoint/2010/main" val="385259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da-DK" sz="3600" dirty="0" smtClean="0"/>
              <a:t>Praksisforskning</a:t>
            </a:r>
            <a:endParaRPr lang="da-DK" sz="3600" dirty="0"/>
          </a:p>
        </p:txBody>
      </p:sp>
      <p:sp>
        <p:nvSpPr>
          <p:cNvPr id="3" name="Pladsholder til dato 2"/>
          <p:cNvSpPr>
            <a:spLocks noGrp="1"/>
          </p:cNvSpPr>
          <p:nvPr>
            <p:ph type="dt" sz="half" idx="10"/>
          </p:nvPr>
        </p:nvSpPr>
        <p:spPr/>
        <p:txBody>
          <a:bodyPr/>
          <a:lstStyle/>
          <a:p>
            <a:fld id="{ACB7D869-DA50-4B84-A7A5-D4DA2C9F6A2E}" type="datetime2">
              <a:rPr lang="da-DK" smtClean="0"/>
              <a:t>16. september 2018</a:t>
            </a:fld>
            <a:endParaRPr lang="da-DK" dirty="0"/>
          </a:p>
        </p:txBody>
      </p:sp>
      <p:sp>
        <p:nvSpPr>
          <p:cNvPr id="2" name="Pladsholder til diasnummer 1"/>
          <p:cNvSpPr>
            <a:spLocks noGrp="1"/>
          </p:cNvSpPr>
          <p:nvPr>
            <p:ph type="sldNum" sz="quarter" idx="11"/>
          </p:nvPr>
        </p:nvSpPr>
        <p:spPr/>
        <p:txBody>
          <a:bodyPr/>
          <a:lstStyle/>
          <a:p>
            <a:fld id="{5BA07366-CB75-4AA8-9E5B-928B849F427C}" type="slidenum">
              <a:rPr lang="da-DK" smtClean="0"/>
              <a:pPr/>
              <a:t>4</a:t>
            </a:fld>
            <a:endParaRPr lang="da-DK" dirty="0"/>
          </a:p>
        </p:txBody>
      </p:sp>
      <p:sp>
        <p:nvSpPr>
          <p:cNvPr id="12" name="Text Placeholder 11"/>
          <p:cNvSpPr>
            <a:spLocks noGrp="1"/>
          </p:cNvSpPr>
          <p:nvPr>
            <p:ph type="body" sz="quarter" idx="13"/>
          </p:nvPr>
        </p:nvSpPr>
        <p:spPr/>
        <p:txBody>
          <a:bodyPr>
            <a:normAutofit fontScale="92500" lnSpcReduction="10000"/>
          </a:bodyPr>
          <a:lstStyle/>
          <a:p>
            <a:pPr marL="0" indent="0">
              <a:buNone/>
            </a:pPr>
            <a:endParaRPr lang="da-DK" dirty="0" smtClean="0"/>
          </a:p>
          <a:p>
            <a:pPr marL="0" indent="0">
              <a:buNone/>
            </a:pPr>
            <a:r>
              <a:rPr lang="da-DK" dirty="0" smtClean="0"/>
              <a:t>Jeg har fulgt:</a:t>
            </a:r>
          </a:p>
          <a:p>
            <a:pPr>
              <a:buFont typeface="Arial" panose="020B0604020202020204" pitchFamily="34" charset="0"/>
              <a:buChar char="•"/>
            </a:pPr>
            <a:r>
              <a:rPr lang="da-DK" dirty="0" smtClean="0"/>
              <a:t>To </a:t>
            </a:r>
            <a:r>
              <a:rPr lang="da-DK" dirty="0"/>
              <a:t>9. klasser - fra hvert sit </a:t>
            </a:r>
            <a:r>
              <a:rPr lang="da-DK" dirty="0" smtClean="0"/>
              <a:t>UU-center </a:t>
            </a:r>
            <a:r>
              <a:rPr lang="da-DK" dirty="0"/>
              <a:t>- over et år</a:t>
            </a:r>
          </a:p>
          <a:p>
            <a:pPr lvl="1">
              <a:buFont typeface="Arial" panose="020B0604020202020204" pitchFamily="34" charset="0"/>
              <a:buChar char="•"/>
            </a:pPr>
            <a:r>
              <a:rPr lang="da-DK" dirty="0" smtClean="0"/>
              <a:t>i vejledningsaktiviteter</a:t>
            </a:r>
            <a:r>
              <a:rPr lang="da-DK" dirty="0"/>
              <a:t>, undervisning, </a:t>
            </a:r>
            <a:r>
              <a:rPr lang="da-DK" dirty="0" smtClean="0"/>
              <a:t>pauser mm.</a:t>
            </a:r>
            <a:endParaRPr lang="da-DK" dirty="0"/>
          </a:p>
          <a:p>
            <a:pPr lvl="1">
              <a:buFont typeface="Arial" panose="020B0604020202020204" pitchFamily="34" charset="0"/>
              <a:buChar char="•"/>
            </a:pPr>
            <a:r>
              <a:rPr lang="da-DK" dirty="0" err="1"/>
              <a:t>o</a:t>
            </a:r>
            <a:r>
              <a:rPr lang="da-DK" dirty="0" err="1" smtClean="0"/>
              <a:t>pfølgende</a:t>
            </a:r>
            <a:r>
              <a:rPr lang="da-DK" dirty="0" smtClean="0"/>
              <a:t> interviews med nogle unge</a:t>
            </a:r>
          </a:p>
          <a:p>
            <a:pPr>
              <a:buFont typeface="Arial" panose="020B0604020202020204" pitchFamily="34" charset="0"/>
              <a:buChar char="•"/>
            </a:pPr>
            <a:r>
              <a:rPr lang="da-DK" dirty="0"/>
              <a:t>V</a:t>
            </a:r>
            <a:r>
              <a:rPr lang="da-DK" dirty="0" smtClean="0"/>
              <a:t>ejlederne </a:t>
            </a:r>
            <a:r>
              <a:rPr lang="da-DK" dirty="0"/>
              <a:t>i deres arbejde på skolen</a:t>
            </a:r>
          </a:p>
          <a:p>
            <a:pPr>
              <a:buFont typeface="Arial" panose="020B0604020202020204" pitchFamily="34" charset="0"/>
              <a:buChar char="•"/>
            </a:pPr>
            <a:r>
              <a:rPr lang="da-DK" dirty="0"/>
              <a:t>M</a:t>
            </a:r>
            <a:r>
              <a:rPr lang="da-DK" dirty="0" smtClean="0"/>
              <a:t>øder </a:t>
            </a:r>
            <a:r>
              <a:rPr lang="da-DK" dirty="0"/>
              <a:t>mellem parter, der arbejder sammen om de unge.</a:t>
            </a:r>
          </a:p>
          <a:p>
            <a:pPr marL="0" indent="0">
              <a:buNone/>
            </a:pPr>
            <a:endParaRPr lang="da-DK" dirty="0"/>
          </a:p>
          <a:p>
            <a:pPr marL="0" indent="0">
              <a:buNone/>
            </a:pPr>
            <a:r>
              <a:rPr lang="da-DK" dirty="0"/>
              <a:t>Deltagerobservation, situerede samtaler og længerevarende interviews</a:t>
            </a:r>
            <a:r>
              <a:rPr lang="da-DK" dirty="0" smtClean="0"/>
              <a:t>.</a:t>
            </a:r>
            <a:endParaRPr lang="da-DK" dirty="0" smtClean="0"/>
          </a:p>
        </p:txBody>
      </p:sp>
      <p:sp>
        <p:nvSpPr>
          <p:cNvPr id="4" name="Pladsholder til sidefod 3"/>
          <p:cNvSpPr>
            <a:spLocks noGrp="1"/>
          </p:cNvSpPr>
          <p:nvPr>
            <p:ph type="ftr" sz="quarter" idx="12"/>
          </p:nvPr>
        </p:nvSpPr>
        <p:spPr/>
        <p:txBody>
          <a:bodyPr/>
          <a:lstStyle/>
          <a:p>
            <a:r>
              <a:rPr lang="da-DK" smtClean="0"/>
              <a:t>Randi Skovhus</a:t>
            </a:r>
            <a:endParaRPr lang="da-DK" dirty="0"/>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62" y="266333"/>
            <a:ext cx="1432159" cy="2088232"/>
          </a:xfrm>
          <a:prstGeom prst="rect">
            <a:avLst/>
          </a:prstGeom>
        </p:spPr>
      </p:pic>
    </p:spTree>
    <p:extLst>
      <p:ext uri="{BB962C8B-B14F-4D97-AF65-F5344CB8AC3E}">
        <p14:creationId xmlns:p14="http://schemas.microsoft.com/office/powerpoint/2010/main" val="291697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da-DK" dirty="0" smtClean="0"/>
              <a:t>Karriere</a:t>
            </a:r>
            <a:endParaRPr lang="da-DK" dirty="0"/>
          </a:p>
        </p:txBody>
      </p:sp>
      <p:sp>
        <p:nvSpPr>
          <p:cNvPr id="12" name="Text Placeholder 11"/>
          <p:cNvSpPr>
            <a:spLocks noGrp="1"/>
          </p:cNvSpPr>
          <p:nvPr>
            <p:ph type="body" sz="quarter" idx="13"/>
          </p:nvPr>
        </p:nvSpPr>
        <p:spPr>
          <a:xfrm>
            <a:off x="576971" y="1358199"/>
            <a:ext cx="7991474" cy="4573240"/>
          </a:xfrm>
        </p:spPr>
        <p:txBody>
          <a:bodyPr>
            <a:normAutofit/>
          </a:bodyPr>
          <a:lstStyle/>
          <a:p>
            <a:pPr marL="0" indent="0">
              <a:buNone/>
            </a:pPr>
            <a:r>
              <a:rPr lang="da-DK" dirty="0" smtClean="0"/>
              <a:t>Klassisk/hverdags </a:t>
            </a:r>
            <a:r>
              <a:rPr lang="da-DK" dirty="0"/>
              <a:t>forståelse: </a:t>
            </a:r>
          </a:p>
          <a:p>
            <a:pPr marL="0" indent="0">
              <a:buNone/>
            </a:pPr>
            <a:r>
              <a:rPr lang="da-DK" dirty="0" smtClean="0"/>
              <a:t>-  En </a:t>
            </a:r>
            <a:r>
              <a:rPr lang="da-DK" dirty="0"/>
              <a:t>hierarkisk </a:t>
            </a:r>
            <a:r>
              <a:rPr lang="da-DK" dirty="0" smtClean="0"/>
              <a:t>progression </a:t>
            </a:r>
            <a:r>
              <a:rPr lang="da-DK" dirty="0"/>
              <a:t>opad i en organisation eller profession</a:t>
            </a:r>
          </a:p>
          <a:p>
            <a:endParaRPr lang="da-DK" dirty="0" smtClean="0"/>
          </a:p>
          <a:p>
            <a:pPr marL="0" indent="0">
              <a:buNone/>
            </a:pPr>
            <a:r>
              <a:rPr lang="da-DK" dirty="0" smtClean="0"/>
              <a:t>En vejledningsfaglig forståelse: </a:t>
            </a:r>
          </a:p>
          <a:p>
            <a:r>
              <a:rPr lang="da-DK" dirty="0" smtClean="0"/>
              <a:t>Individets bevægelse i og gennem liv, læring og arbejde – horisontalt – set i lyset af det (post-)moderne samfund…</a:t>
            </a:r>
            <a:endParaRPr lang="da-DK" dirty="0"/>
          </a:p>
          <a:p>
            <a:pPr marL="453600" lvl="1" indent="0">
              <a:buNone/>
            </a:pPr>
            <a:r>
              <a:rPr lang="da-DK" dirty="0" smtClean="0"/>
              <a:t>Mennesker lever deres liv på tværs af kontekster</a:t>
            </a:r>
          </a:p>
          <a:p>
            <a:pPr marL="453600" lvl="1" indent="0">
              <a:buNone/>
            </a:pPr>
            <a:endParaRPr lang="da-DK" dirty="0" smtClean="0"/>
          </a:p>
          <a:p>
            <a:pPr marL="453600" lvl="1" indent="0">
              <a:buNone/>
            </a:pPr>
            <a:r>
              <a:rPr lang="da-DK" dirty="0" smtClean="0"/>
              <a:t>Karriere </a:t>
            </a:r>
            <a:r>
              <a:rPr lang="da-DK" dirty="0"/>
              <a:t>udvikles i </a:t>
            </a:r>
            <a:r>
              <a:rPr lang="da-DK" dirty="0" smtClean="0"/>
              <a:t>samspil.</a:t>
            </a:r>
          </a:p>
        </p:txBody>
      </p:sp>
      <p:sp>
        <p:nvSpPr>
          <p:cNvPr id="13" name="Text Placeholder 12"/>
          <p:cNvSpPr>
            <a:spLocks noGrp="1"/>
          </p:cNvSpPr>
          <p:nvPr>
            <p:ph type="body" sz="quarter" idx="14"/>
          </p:nvPr>
        </p:nvSpPr>
        <p:spPr/>
        <p:txBody>
          <a:bodyPr/>
          <a:lstStyle/>
          <a:p>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27" y="389557"/>
            <a:ext cx="1875172" cy="1268499"/>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227" y="4989047"/>
            <a:ext cx="3495675" cy="1304925"/>
          </a:xfrm>
          <a:prstGeom prst="rect">
            <a:avLst/>
          </a:prstGeom>
        </p:spPr>
      </p:pic>
      <p:sp>
        <p:nvSpPr>
          <p:cNvPr id="4" name="Pladsholder til sidefod 3"/>
          <p:cNvSpPr>
            <a:spLocks noGrp="1"/>
          </p:cNvSpPr>
          <p:nvPr>
            <p:ph type="ftr" sz="quarter" idx="12"/>
          </p:nvPr>
        </p:nvSpPr>
        <p:spPr/>
        <p:txBody>
          <a:bodyPr/>
          <a:lstStyle/>
          <a:p>
            <a:r>
              <a:rPr lang="da-DK" smtClean="0"/>
              <a:t>Randi Skovhus</a:t>
            </a:r>
            <a:endParaRPr lang="da-DK" dirty="0"/>
          </a:p>
        </p:txBody>
      </p:sp>
    </p:spTree>
    <p:extLst>
      <p:ext uri="{BB962C8B-B14F-4D97-AF65-F5344CB8AC3E}">
        <p14:creationId xmlns:p14="http://schemas.microsoft.com/office/powerpoint/2010/main" val="2528011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Vejledningens tilblivelse –</a:t>
            </a:r>
            <a:br>
              <a:rPr lang="da-DK" dirty="0" smtClean="0"/>
            </a:br>
            <a:r>
              <a:rPr lang="da-DK" dirty="0" smtClean="0"/>
              <a:t>Primært valgfokus</a:t>
            </a:r>
            <a:br>
              <a:rPr lang="da-DK" dirty="0" smtClean="0"/>
            </a:br>
            <a:endParaRPr lang="da-DK" dirty="0"/>
          </a:p>
        </p:txBody>
      </p:sp>
      <p:sp>
        <p:nvSpPr>
          <p:cNvPr id="3" name="Pladsholder til dato 2"/>
          <p:cNvSpPr>
            <a:spLocks noGrp="1"/>
          </p:cNvSpPr>
          <p:nvPr>
            <p:ph type="dt" sz="half" idx="10"/>
          </p:nvPr>
        </p:nvSpPr>
        <p:spPr/>
        <p:txBody>
          <a:bodyPr/>
          <a:lstStyle/>
          <a:p>
            <a:fld id="{ECB2B909-F7BA-4D53-98C2-94B6E64C6DC4}" type="datetime2">
              <a:rPr lang="da-DK" smtClean="0"/>
              <a:t>16. september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6</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lstStyle/>
          <a:p>
            <a:pPr>
              <a:buFont typeface="Arial" panose="020B0604020202020204" pitchFamily="34" charset="0"/>
              <a:buChar char="•"/>
            </a:pPr>
            <a:r>
              <a:rPr lang="da-DK" dirty="0" smtClean="0"/>
              <a:t>Aktiviteter </a:t>
            </a:r>
            <a:r>
              <a:rPr lang="da-DK" dirty="0"/>
              <a:t>om uddannelse og job italesættes i høj grad som indsatser, der primært skal bidrage til </a:t>
            </a:r>
            <a:r>
              <a:rPr lang="da-DK" dirty="0" smtClean="0"/>
              <a:t>det førstkommende uddannelsesvalg.</a:t>
            </a:r>
            <a:endParaRPr lang="da-DK" dirty="0"/>
          </a:p>
          <a:p>
            <a:pPr>
              <a:buFont typeface="Arial" panose="020B0604020202020204" pitchFamily="34" charset="0"/>
              <a:buChar char="•"/>
            </a:pPr>
            <a:r>
              <a:rPr lang="da-DK" dirty="0" smtClean="0"/>
              <a:t>Andre </a:t>
            </a:r>
            <a:r>
              <a:rPr lang="da-DK" dirty="0"/>
              <a:t>begrundelser findes men ‘oversvømmes’</a:t>
            </a:r>
          </a:p>
          <a:p>
            <a:pPr>
              <a:buFont typeface="Arial" panose="020B0604020202020204" pitchFamily="34" charset="0"/>
              <a:buChar char="•"/>
            </a:pPr>
            <a:r>
              <a:rPr lang="da-DK" dirty="0" smtClean="0"/>
              <a:t>Unge </a:t>
            </a:r>
            <a:r>
              <a:rPr lang="da-DK" dirty="0"/>
              <a:t>tilskriver aktiviteter værdi, når de betragter sig selv som ikke-afklarede og aktiviteten opleves relevant i egen </a:t>
            </a:r>
            <a:r>
              <a:rPr lang="da-DK" dirty="0" smtClean="0"/>
              <a:t>valgproces.</a:t>
            </a:r>
            <a:endParaRPr lang="da-DK" dirty="0"/>
          </a:p>
          <a:p>
            <a:pPr marL="0" indent="0">
              <a:buNone/>
            </a:pPr>
            <a:r>
              <a:rPr lang="da-DK" dirty="0"/>
              <a:t>(Skovhus, </a:t>
            </a:r>
            <a:r>
              <a:rPr lang="da-DK" dirty="0" smtClean="0"/>
              <a:t>2018)</a:t>
            </a:r>
            <a:endParaRPr lang="da-DK" dirty="0"/>
          </a:p>
        </p:txBody>
      </p:sp>
      <p:sp>
        <p:nvSpPr>
          <p:cNvPr id="7" name="Pladsholder til tekst 6"/>
          <p:cNvSpPr>
            <a:spLocks noGrp="1"/>
          </p:cNvSpPr>
          <p:nvPr>
            <p:ph type="body" sz="quarter" idx="14"/>
          </p:nvPr>
        </p:nvSpPr>
        <p:spPr/>
        <p:txBody>
          <a:bodyPr/>
          <a:lstStyle/>
          <a:p>
            <a:endParaRPr lang="da-DK"/>
          </a:p>
        </p:txBody>
      </p:sp>
      <p:pic>
        <p:nvPicPr>
          <p:cNvPr id="8" name="Billede 7"/>
          <p:cNvPicPr>
            <a:picLocks noChangeAspect="1"/>
          </p:cNvPicPr>
          <p:nvPr/>
        </p:nvPicPr>
        <p:blipFill>
          <a:blip r:embed="rId2"/>
          <a:stretch>
            <a:fillRect/>
          </a:stretch>
        </p:blipFill>
        <p:spPr>
          <a:xfrm>
            <a:off x="4067944" y="4581128"/>
            <a:ext cx="1440160" cy="1138481"/>
          </a:xfrm>
          <a:prstGeom prst="rect">
            <a:avLst/>
          </a:prstGeom>
        </p:spPr>
      </p:pic>
    </p:spTree>
    <p:extLst>
      <p:ext uri="{BB962C8B-B14F-4D97-AF65-F5344CB8AC3E}">
        <p14:creationId xmlns:p14="http://schemas.microsoft.com/office/powerpoint/2010/main" val="3243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000" dirty="0"/>
              <a:t>Med afsæt i </a:t>
            </a:r>
            <a:r>
              <a:rPr lang="da-DK" sz="4000" dirty="0" smtClean="0"/>
              <a:t>fokus på uddannelsesvalg oplever </a:t>
            </a:r>
            <a:r>
              <a:rPr lang="da-DK" sz="4000" dirty="0"/>
              <a:t>mange unge det mindre meningsfuldt at </a:t>
            </a:r>
            <a:r>
              <a:rPr lang="da-DK" sz="4000" dirty="0" smtClean="0"/>
              <a:t>deltage…</a:t>
            </a:r>
            <a:endParaRPr lang="da-DK" sz="4000" dirty="0"/>
          </a:p>
        </p:txBody>
      </p:sp>
      <p:sp>
        <p:nvSpPr>
          <p:cNvPr id="3" name="Pladsholder til dato 2"/>
          <p:cNvSpPr>
            <a:spLocks noGrp="1"/>
          </p:cNvSpPr>
          <p:nvPr>
            <p:ph type="dt" sz="half" idx="10"/>
          </p:nvPr>
        </p:nvSpPr>
        <p:spPr/>
        <p:txBody>
          <a:bodyPr/>
          <a:lstStyle/>
          <a:p>
            <a:fld id="{C8AF0E32-8E53-4E35-A48E-55FAE561A8D0}" type="datetime2">
              <a:rPr lang="da-DK" smtClean="0"/>
              <a:t>16. september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7</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normAutofit/>
          </a:bodyPr>
          <a:lstStyle/>
          <a:p>
            <a:pPr marL="0" indent="0">
              <a:buNone/>
            </a:pPr>
            <a:endParaRPr lang="da-DK" dirty="0"/>
          </a:p>
          <a:p>
            <a:pPr>
              <a:buFont typeface="Arial" panose="020B0604020202020204" pitchFamily="34" charset="0"/>
              <a:buChar char="•"/>
            </a:pPr>
            <a:r>
              <a:rPr lang="da-DK" dirty="0" smtClean="0"/>
              <a:t>… når </a:t>
            </a:r>
            <a:r>
              <a:rPr lang="da-DK" dirty="0"/>
              <a:t>valg af uddannelse er truffet, eller hvis aktiviteterne ikke opleves relevante ift. </a:t>
            </a:r>
            <a:r>
              <a:rPr lang="da-DK" dirty="0" smtClean="0"/>
              <a:t>uddannelsesvalg </a:t>
            </a:r>
            <a:endParaRPr lang="da-DK" dirty="0"/>
          </a:p>
          <a:p>
            <a:pPr marL="0" indent="0">
              <a:buNone/>
            </a:pPr>
            <a:endParaRPr lang="da-DK" dirty="0" smtClean="0"/>
          </a:p>
          <a:p>
            <a:pPr marL="0" indent="0">
              <a:buNone/>
            </a:pPr>
            <a:r>
              <a:rPr lang="da-DK" dirty="0" smtClean="0"/>
              <a:t>Laura </a:t>
            </a:r>
            <a:r>
              <a:rPr lang="da-DK" dirty="0"/>
              <a:t>på </a:t>
            </a:r>
            <a:r>
              <a:rPr lang="da-DK" dirty="0" smtClean="0"/>
              <a:t>uddannelsesbesøg (10. klasse på efterskole)</a:t>
            </a:r>
          </a:p>
          <a:p>
            <a:pPr marL="0" indent="0">
              <a:buNone/>
            </a:pPr>
            <a:endParaRPr lang="da-DK" dirty="0"/>
          </a:p>
        </p:txBody>
      </p:sp>
      <p:sp>
        <p:nvSpPr>
          <p:cNvPr id="7" name="Pladsholder til tekst 6"/>
          <p:cNvSpPr>
            <a:spLocks noGrp="1"/>
          </p:cNvSpPr>
          <p:nvPr>
            <p:ph type="body" sz="quarter" idx="14"/>
          </p:nvPr>
        </p:nvSpPr>
        <p:spPr/>
        <p:txBody>
          <a:bodyPr/>
          <a:lstStyle/>
          <a:p>
            <a:endParaRPr lang="da-DK"/>
          </a:p>
        </p:txBody>
      </p:sp>
      <p:sp>
        <p:nvSpPr>
          <p:cNvPr id="8" name="AutoShape 2" descr="Image result for sos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1175">
            <a:off x="6084168" y="4437112"/>
            <a:ext cx="1800200" cy="700078"/>
          </a:xfrm>
          <a:prstGeom prst="rect">
            <a:avLst/>
          </a:prstGeom>
        </p:spPr>
      </p:pic>
    </p:spTree>
    <p:extLst>
      <p:ext uri="{BB962C8B-B14F-4D97-AF65-F5344CB8AC3E}">
        <p14:creationId xmlns:p14="http://schemas.microsoft.com/office/powerpoint/2010/main" val="182834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sz="quarter" idx="13"/>
          </p:nvPr>
        </p:nvSpPr>
        <p:spPr>
          <a:xfrm>
            <a:off x="576263" y="548680"/>
            <a:ext cx="7991474" cy="5832648"/>
          </a:xfrm>
        </p:spPr>
        <p:txBody>
          <a:bodyPr>
            <a:normAutofit/>
          </a:bodyPr>
          <a:lstStyle/>
          <a:p>
            <a:pPr>
              <a:buFont typeface="Arial" panose="020B0604020202020204" pitchFamily="34" charset="0"/>
              <a:buChar char="•"/>
            </a:pPr>
            <a:r>
              <a:rPr lang="da-DK" dirty="0" smtClean="0"/>
              <a:t>Laura har fået </a:t>
            </a:r>
            <a:r>
              <a:rPr lang="da-DK" dirty="0"/>
              <a:t>erfaring med og reflekteret over uddannelse, arbejde, </a:t>
            </a:r>
            <a:r>
              <a:rPr lang="da-DK" dirty="0" smtClean="0"/>
              <a:t>sig selv </a:t>
            </a:r>
            <a:r>
              <a:rPr lang="da-DK" dirty="0"/>
              <a:t>og egen plads i </a:t>
            </a:r>
            <a:r>
              <a:rPr lang="da-DK" dirty="0" smtClean="0"/>
              <a:t>verden….. -&gt; karrierelæring…. Men er det et positivt bidrag?</a:t>
            </a:r>
          </a:p>
          <a:p>
            <a:pPr>
              <a:buFont typeface="Arial" panose="020B0604020202020204" pitchFamily="34" charset="0"/>
              <a:buChar char="•"/>
            </a:pPr>
            <a:r>
              <a:rPr lang="da-DK" dirty="0" smtClean="0"/>
              <a:t>Ikke forberedelse og bearbejdning af aktiviteterne - Laura hjælpes ikke til </a:t>
            </a:r>
            <a:r>
              <a:rPr lang="da-DK" dirty="0"/>
              <a:t>at nå et refleksionsniveau ud over det, hun </a:t>
            </a:r>
            <a:r>
              <a:rPr lang="da-DK" dirty="0" smtClean="0"/>
              <a:t>kan nå </a:t>
            </a:r>
            <a:r>
              <a:rPr lang="da-DK" dirty="0"/>
              <a:t>af sig selv og evt. sammen med sine klassekammerater</a:t>
            </a:r>
            <a:r>
              <a:rPr lang="da-DK" dirty="0" smtClean="0"/>
              <a:t>.</a:t>
            </a:r>
          </a:p>
          <a:p>
            <a:pPr>
              <a:buFont typeface="Arial" panose="020B0604020202020204" pitchFamily="34" charset="0"/>
              <a:buChar char="•"/>
            </a:pPr>
            <a:r>
              <a:rPr lang="da-DK" dirty="0" smtClean="0"/>
              <a:t>Lauras </a:t>
            </a:r>
            <a:r>
              <a:rPr lang="da-DK" dirty="0" smtClean="0"/>
              <a:t>forståelser og udsagn f</a:t>
            </a:r>
            <a:r>
              <a:rPr lang="da-DK" dirty="0" smtClean="0"/>
              <a:t>år </a:t>
            </a:r>
            <a:r>
              <a:rPr lang="da-DK" dirty="0" smtClean="0"/>
              <a:t>ikke kun betydning for Laura selv</a:t>
            </a:r>
          </a:p>
          <a:p>
            <a:pPr>
              <a:buFont typeface="Arial" panose="020B0604020202020204" pitchFamily="34" charset="0"/>
              <a:buChar char="•"/>
            </a:pPr>
            <a:r>
              <a:rPr lang="da-DK" dirty="0" smtClean="0"/>
              <a:t>Problematisk </a:t>
            </a:r>
            <a:r>
              <a:rPr lang="da-DK" dirty="0" smtClean="0"/>
              <a:t>for uddannelsers oplevede </a:t>
            </a:r>
            <a:r>
              <a:rPr lang="da-DK" dirty="0" smtClean="0"/>
              <a:t>status</a:t>
            </a:r>
          </a:p>
          <a:p>
            <a:pPr marL="0" indent="0">
              <a:buNone/>
            </a:pPr>
            <a:endParaRPr lang="da-DK" dirty="0" smtClean="0"/>
          </a:p>
        </p:txBody>
      </p:sp>
    </p:spTree>
    <p:extLst>
      <p:ext uri="{BB962C8B-B14F-4D97-AF65-F5344CB8AC3E}">
        <p14:creationId xmlns:p14="http://schemas.microsoft.com/office/powerpoint/2010/main" val="329392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Lauras </a:t>
            </a:r>
            <a:r>
              <a:rPr lang="da-DK" sz="3600" dirty="0"/>
              <a:t>refleksioner kunne være et godt udgangspunkt for vejledning  -  fx at understøtte individuelle og fælles refleksioner om</a:t>
            </a:r>
            <a:endParaRPr lang="da-DK" sz="3600" dirty="0"/>
          </a:p>
        </p:txBody>
      </p:sp>
      <p:sp>
        <p:nvSpPr>
          <p:cNvPr id="3" name="Pladsholder til dato 2"/>
          <p:cNvSpPr>
            <a:spLocks noGrp="1"/>
          </p:cNvSpPr>
          <p:nvPr>
            <p:ph type="dt" sz="half" idx="10"/>
          </p:nvPr>
        </p:nvSpPr>
        <p:spPr/>
        <p:txBody>
          <a:bodyPr/>
          <a:lstStyle/>
          <a:p>
            <a:fld id="{B5F47EF5-D6F4-4715-B739-94F974701F93}" type="datetime2">
              <a:rPr lang="da-DK" smtClean="0"/>
              <a:t>16. september 2018</a:t>
            </a:fld>
            <a:endParaRPr lang="da-DK" dirty="0"/>
          </a:p>
        </p:txBody>
      </p:sp>
      <p:sp>
        <p:nvSpPr>
          <p:cNvPr id="4" name="Pladsholder til slidenummer 3"/>
          <p:cNvSpPr>
            <a:spLocks noGrp="1"/>
          </p:cNvSpPr>
          <p:nvPr>
            <p:ph type="sldNum" sz="quarter" idx="11"/>
          </p:nvPr>
        </p:nvSpPr>
        <p:spPr/>
        <p:txBody>
          <a:bodyPr/>
          <a:lstStyle/>
          <a:p>
            <a:fld id="{5BA07366-CB75-4AA8-9E5B-928B849F427C}" type="slidenum">
              <a:rPr lang="da-DK" smtClean="0"/>
              <a:pPr/>
              <a:t>9</a:t>
            </a:fld>
            <a:endParaRPr lang="da-DK" dirty="0"/>
          </a:p>
        </p:txBody>
      </p:sp>
      <p:sp>
        <p:nvSpPr>
          <p:cNvPr id="5" name="Pladsholder til sidefod 4"/>
          <p:cNvSpPr>
            <a:spLocks noGrp="1"/>
          </p:cNvSpPr>
          <p:nvPr>
            <p:ph type="ftr" sz="quarter" idx="12"/>
          </p:nvPr>
        </p:nvSpPr>
        <p:spPr/>
        <p:txBody>
          <a:bodyPr/>
          <a:lstStyle/>
          <a:p>
            <a:r>
              <a:rPr lang="da-DK" smtClean="0"/>
              <a:t>Randi Skovhus</a:t>
            </a:r>
            <a:endParaRPr lang="da-DK" dirty="0"/>
          </a:p>
        </p:txBody>
      </p:sp>
      <p:sp>
        <p:nvSpPr>
          <p:cNvPr id="6" name="Pladsholder til tekst 5"/>
          <p:cNvSpPr>
            <a:spLocks noGrp="1"/>
          </p:cNvSpPr>
          <p:nvPr>
            <p:ph type="body" sz="quarter" idx="13"/>
          </p:nvPr>
        </p:nvSpPr>
        <p:spPr/>
        <p:txBody>
          <a:bodyPr>
            <a:normAutofit fontScale="92500" lnSpcReduction="20000"/>
          </a:bodyPr>
          <a:lstStyle/>
          <a:p>
            <a:pPr lvl="1">
              <a:buFont typeface="Arial" panose="020B0604020202020204" pitchFamily="34" charset="0"/>
              <a:buChar char="•"/>
            </a:pPr>
            <a:endParaRPr lang="da-DK" dirty="0" smtClean="0"/>
          </a:p>
          <a:p>
            <a:pPr lvl="1">
              <a:buFont typeface="Arial" panose="020B0604020202020204" pitchFamily="34" charset="0"/>
              <a:buChar char="•"/>
            </a:pPr>
            <a:r>
              <a:rPr lang="da-DK" dirty="0" smtClean="0"/>
              <a:t>arbejdsmiljø</a:t>
            </a:r>
            <a:endParaRPr lang="da-DK" dirty="0"/>
          </a:p>
          <a:p>
            <a:pPr lvl="1">
              <a:buFont typeface="Arial" panose="020B0604020202020204" pitchFamily="34" charset="0"/>
              <a:buChar char="•"/>
            </a:pPr>
            <a:r>
              <a:rPr lang="da-DK" dirty="0"/>
              <a:t>hvilke betydninger de jobs som social- og sundhedsskolen uddanner til har for samfundet</a:t>
            </a:r>
          </a:p>
          <a:p>
            <a:pPr lvl="1">
              <a:buFont typeface="Arial" panose="020B0604020202020204" pitchFamily="34" charset="0"/>
              <a:buChar char="•"/>
            </a:pPr>
            <a:r>
              <a:rPr lang="da-DK" dirty="0"/>
              <a:t>hvad man skal være god til for at arbejde inden for dette område, </a:t>
            </a:r>
          </a:p>
          <a:p>
            <a:pPr lvl="1">
              <a:buFont typeface="Arial" panose="020B0604020202020204" pitchFamily="34" charset="0"/>
              <a:buChar char="•"/>
            </a:pPr>
            <a:r>
              <a:rPr lang="da-DK" dirty="0"/>
              <a:t>hvilke sider afsig selv man ville skulle udvikle for at være dygtig til den pågældende uddannelse/job</a:t>
            </a:r>
          </a:p>
          <a:p>
            <a:pPr lvl="1">
              <a:buFont typeface="Arial" panose="020B0604020202020204" pitchFamily="34" charset="0"/>
              <a:buChar char="•"/>
            </a:pPr>
            <a:r>
              <a:rPr lang="da-DK" dirty="0"/>
              <a:t>Hvilke andre uddannelser der ligner denne uddannelse</a:t>
            </a:r>
          </a:p>
          <a:p>
            <a:pPr lvl="1">
              <a:buFont typeface="Arial" panose="020B0604020202020204" pitchFamily="34" charset="0"/>
              <a:buChar char="•"/>
            </a:pPr>
            <a:r>
              <a:rPr lang="da-DK" dirty="0"/>
              <a:t>forskellige værdier og måder at leve sit liv</a:t>
            </a:r>
          </a:p>
          <a:p>
            <a:pPr lvl="1">
              <a:buFont typeface="Arial" panose="020B0604020202020204" pitchFamily="34" charset="0"/>
              <a:buChar char="•"/>
            </a:pPr>
            <a:r>
              <a:rPr lang="da-DK" dirty="0"/>
              <a:t>…..</a:t>
            </a:r>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1420228464"/>
      </p:ext>
    </p:extLst>
  </p:cSld>
  <p:clrMapOvr>
    <a:masterClrMapping/>
  </p:clrMapOvr>
</p:sld>
</file>

<file path=ppt/theme/theme1.xml><?xml version="1.0" encoding="utf-8"?>
<a:theme xmlns:a="http://schemas.openxmlformats.org/drawingml/2006/main" name="VIA University College PowerPoint template">
  <a:themeElements>
    <a:clrScheme name="VIA University College">
      <a:dk1>
        <a:srgbClr val="414141"/>
      </a:dk1>
      <a:lt1>
        <a:sysClr val="window" lastClr="FFFFFF"/>
      </a:lt1>
      <a:dk2>
        <a:srgbClr val="8CC35A"/>
      </a:dk2>
      <a:lt2>
        <a:srgbClr val="AFAFAF"/>
      </a:lt2>
      <a:accent1>
        <a:srgbClr val="FFBE50"/>
      </a:accent1>
      <a:accent2>
        <a:srgbClr val="FF9164"/>
      </a:accent2>
      <a:accent3>
        <a:srgbClr val="FF7369"/>
      </a:accent3>
      <a:accent4>
        <a:srgbClr val="A0A0DC"/>
      </a:accent4>
      <a:accent5>
        <a:srgbClr val="78B4DC"/>
      </a:accent5>
      <a:accent6>
        <a:srgbClr val="32C8AA"/>
      </a:accent6>
      <a:hlink>
        <a:srgbClr val="0000FF"/>
      </a:hlink>
      <a:folHlink>
        <a:srgbClr val="800080"/>
      </a:folHlink>
    </a:clrScheme>
    <a:fontScheme name="VIA University College">
      <a:majorFont>
        <a:latin typeface="VIA Type Office"/>
        <a:ea typeface=""/>
        <a:cs typeface=""/>
      </a:majorFont>
      <a:minorFont>
        <a:latin typeface="VIA Type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indent="0" algn="l" defTabSz="914400" rtl="0" eaLnBrk="1" latinLnBrk="0" hangingPunct="1">
          <a:spcBef>
            <a:spcPts val="600"/>
          </a:spcBef>
          <a:buFont typeface="VIA Type Office" panose="02000503000000020004" pitchFamily="2" charset="0"/>
          <a:buNone/>
          <a:defRPr sz="1600" kern="1200" spc="-100" baseline="0" dirty="0" err="1" smtClean="0">
            <a:solidFill>
              <a:schemeClr val="tx1"/>
            </a:solidFill>
            <a:ea typeface="+mn-ea"/>
            <a:cs typeface="+mn-cs"/>
          </a:defRPr>
        </a:defPPr>
      </a:lstStyle>
    </a:txDef>
  </a:objectDefaults>
  <a:extraClrSchemeLst/>
  <a:extLst>
    <a:ext uri="{05A4C25C-085E-4340-85A3-A5531E510DB2}">
      <thm15:themeFamily xmlns:thm15="http://schemas.microsoft.com/office/thememl/2012/main" name="Blank" id="{C0E98DB2-5DD1-4536-AF91-E84A1B2C009F}" vid="{CF3621B7-0FA3-48F8-AB7C-5D486865A1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2412</Words>
  <Application>Microsoft Office PowerPoint</Application>
  <PresentationFormat>Skærmshow (4:3)</PresentationFormat>
  <Paragraphs>257</Paragraphs>
  <Slides>25</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VIA Type Office</vt:lpstr>
      <vt:lpstr>VIA Type Office Light</vt:lpstr>
      <vt:lpstr>Arial</vt:lpstr>
      <vt:lpstr>Calibri</vt:lpstr>
      <vt:lpstr>VIA University College PowerPoint template</vt:lpstr>
      <vt:lpstr>Unges deltagelse i vejledning</vt:lpstr>
      <vt:lpstr> Forskningsspørgsmål</vt:lpstr>
      <vt:lpstr>Teoretisk grundlag</vt:lpstr>
      <vt:lpstr>Praksisforskning</vt:lpstr>
      <vt:lpstr>Karriere</vt:lpstr>
      <vt:lpstr>Vejledningens tilblivelse – Primært valgfokus </vt:lpstr>
      <vt:lpstr>Med afsæt i fokus på uddannelsesvalg oplever mange unge det mindre meningsfuldt at deltage…</vt:lpstr>
      <vt:lpstr>PowerPoint-præsentation</vt:lpstr>
      <vt:lpstr>Lauras refleksioner kunne være et godt udgangspunkt for vejledning  -  fx at understøtte individuelle og fælles refleksioner om</vt:lpstr>
      <vt:lpstr>At følge unges deltagelse i vejledning over tid, her med Laura som eksempel, giver indsigt i:</vt:lpstr>
      <vt:lpstr>At tillægge det betydning at udforske noget, man ved, man ikke vil – en undtagelse </vt:lpstr>
      <vt:lpstr>Vejledning bidrager til flere nuancer</vt:lpstr>
      <vt:lpstr>Sjovt og interessant</vt:lpstr>
      <vt:lpstr>Sjov – mening - refleksion</vt:lpstr>
      <vt:lpstr>Didaktisk tilrettelæggelse….</vt:lpstr>
      <vt:lpstr>Unges forståelser af vejledning har betydning for deres deltagelse i den </vt:lpstr>
      <vt:lpstr>Det ser ud til, at ….</vt:lpstr>
      <vt:lpstr>At skelne mellem uddannelsesvalget og grundlaget for valget</vt:lpstr>
      <vt:lpstr>PowerPoint-præsentation</vt:lpstr>
      <vt:lpstr>Litteratur</vt:lpstr>
      <vt:lpstr>Litteratur</vt:lpstr>
      <vt:lpstr>Litteratur</vt:lpstr>
      <vt:lpstr>Kritik af karrierebegrebet…</vt:lpstr>
      <vt:lpstr>Karrierelæring</vt:lpstr>
      <vt:lpstr>Vigtigt at forholde sig til afsættet for at understøtte karrierelæring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2018-03-05T15:45:42Z</dcterms:created>
  <dcterms:modified xsi:type="dcterms:W3CDTF">2018-09-16T09:27:12Z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