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0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8" r:id="rId8"/>
    <p:sldId id="269" r:id="rId9"/>
    <p:sldId id="282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71" r:id="rId18"/>
    <p:sldId id="272" r:id="rId19"/>
    <p:sldId id="273" r:id="rId20"/>
    <p:sldId id="279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32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06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82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733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53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24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668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877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7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26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56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5/11/19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12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47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05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2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65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9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44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Efterskoleforeningens Vejlederkonference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Vingsted 2018</a:t>
            </a:r>
          </a:p>
        </p:txBody>
      </p:sp>
    </p:spTree>
    <p:extLst>
      <p:ext uri="{BB962C8B-B14F-4D97-AF65-F5344CB8AC3E}">
        <p14:creationId xmlns:p14="http://schemas.microsoft.com/office/powerpoint/2010/main" val="1957582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50" y="2557463"/>
            <a:ext cx="2867299" cy="3317875"/>
          </a:xfrm>
        </p:spPr>
      </p:pic>
    </p:spTree>
    <p:extLst>
      <p:ext uri="{BB962C8B-B14F-4D97-AF65-F5344CB8AC3E}">
        <p14:creationId xmlns:p14="http://schemas.microsoft.com/office/powerpoint/2010/main" val="2167449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Jamen, hvorfor vender det da ikke bare?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Sådan rigtigt, altså?</a:t>
            </a:r>
          </a:p>
        </p:txBody>
      </p:sp>
    </p:spTree>
    <p:extLst>
      <p:ext uri="{BB962C8B-B14F-4D97-AF65-F5344CB8AC3E}">
        <p14:creationId xmlns:p14="http://schemas.microsoft.com/office/powerpoint/2010/main" val="259864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Grundskoleelever har vist sig at være immune overfor påvirkninger som: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Der er brug for flere erhvervsuddannede</a:t>
            </a:r>
          </a:p>
          <a:p>
            <a:r>
              <a:rPr lang="da-DK" dirty="0"/>
              <a:t>Erhvervsuddannede har en god livsløn</a:t>
            </a:r>
          </a:p>
          <a:p>
            <a:r>
              <a:rPr lang="da-DK" dirty="0"/>
              <a:t>Der er ligeså mange videreuddannelsesmuligheder som efter gymnasiet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8616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Derimod ser det ud som om, de er særdeles påvirkelige af faktorer som: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Kammeraternes valg - automatvalget</a:t>
            </a:r>
          </a:p>
          <a:p>
            <a:r>
              <a:rPr lang="da-DK" dirty="0"/>
              <a:t>Forældrenes indflydelse – spøgelset fra finanskrisen er der endnu</a:t>
            </a:r>
          </a:p>
          <a:p>
            <a:r>
              <a:rPr lang="da-DK" dirty="0"/>
              <a:t>prestige</a:t>
            </a:r>
          </a:p>
          <a:p>
            <a:r>
              <a:rPr lang="da-DK" dirty="0"/>
              <a:t>Studiemiljø, fester</a:t>
            </a:r>
          </a:p>
          <a:p>
            <a:r>
              <a:rPr lang="da-DK" dirty="0"/>
              <a:t>Udskydelse af endeligt valg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57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Det eneste sted i ungdomsuddannelserne, man kan stjæle sig lidt tid og udskyde valg, er på gymnasierne</a:t>
            </a:r>
          </a:p>
        </p:txBody>
      </p:sp>
    </p:spTree>
    <p:extLst>
      <p:ext uri="{BB962C8B-B14F-4D97-AF65-F5344CB8AC3E}">
        <p14:creationId xmlns:p14="http://schemas.microsoft.com/office/powerpoint/2010/main" val="3969375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Erhvervsuddannelse efter gymnasiet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15-20% tage er erhvervsuddannelse efter gymnasiet</a:t>
            </a:r>
          </a:p>
        </p:txBody>
      </p:sp>
    </p:spTree>
    <p:extLst>
      <p:ext uri="{BB962C8B-B14F-4D97-AF65-F5344CB8AC3E}">
        <p14:creationId xmlns:p14="http://schemas.microsoft.com/office/powerpoint/2010/main" val="3066400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Alt dette på trods af: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Erhvervsuddannelserne har aldrig nogensinde haft større samarbejde med grundskoler og 10. klasser (EUD10) end nu</a:t>
            </a:r>
          </a:p>
        </p:txBody>
      </p:sp>
    </p:spTree>
    <p:extLst>
      <p:ext uri="{BB962C8B-B14F-4D97-AF65-F5344CB8AC3E}">
        <p14:creationId xmlns:p14="http://schemas.microsoft.com/office/powerpoint/2010/main" val="413246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Nyt regeringsudspil i sidste uge…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55 tiltag, der skal styrke erhvervsuddannelserne</a:t>
            </a:r>
          </a:p>
          <a:p>
            <a:r>
              <a:rPr lang="da-DK" dirty="0"/>
              <a:t>Desværre var der ingen tid i pakken – blot muligheden for at starte på GF1 to år efter grundskolen mod nu ét</a:t>
            </a:r>
          </a:p>
          <a:p>
            <a:r>
              <a:rPr lang="da-DK" dirty="0"/>
              <a:t>En del gammel vin på nye flasker, men også interessante tiltag – især i grundskolen 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5553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F.eks.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Faglokaler til praktisk/musiske fag tilbage i folkeskolen</a:t>
            </a:r>
          </a:p>
          <a:p>
            <a:r>
              <a:rPr lang="da-DK" dirty="0"/>
              <a:t>Mere virksomhedspraktik til grundskoleelever</a:t>
            </a:r>
          </a:p>
          <a:p>
            <a:r>
              <a:rPr lang="da-DK" dirty="0"/>
              <a:t>Praksisfaglighed i læreruddannelsen</a:t>
            </a:r>
          </a:p>
          <a:p>
            <a:r>
              <a:rPr lang="da-DK" dirty="0"/>
              <a:t>Kompetenceudvikling af vejledere og folkeskolelærere</a:t>
            </a:r>
          </a:p>
          <a:p>
            <a:r>
              <a:rPr lang="da-DK" dirty="0"/>
              <a:t>”Uddannelses- og erhvervskendskab” i 8. og 9. klasse</a:t>
            </a:r>
          </a:p>
          <a:p>
            <a:r>
              <a:rPr lang="da-DK" dirty="0"/>
              <a:t>Opgør med automatvalget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4454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Vi skal simpelthen have de brune kitler tilbage på lærerværelserne!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Elevernes daglige lærere er forbilleder, der signalerer og påvirker ”hot” og ”not”</a:t>
            </a:r>
          </a:p>
          <a:p>
            <a:r>
              <a:rPr lang="da-DK" dirty="0"/>
              <a:t>Håndværk og lærere, der mestrer dette, bliver en naturlig del af elevernes dagligdag</a:t>
            </a:r>
          </a:p>
          <a:p>
            <a:r>
              <a:rPr lang="da-DK" dirty="0"/>
              <a:t>Dermed sendes signalet, at håndværk er ligeså værdifuldt som bøger</a:t>
            </a:r>
          </a:p>
          <a:p>
            <a:r>
              <a:rPr lang="da-DK" dirty="0"/>
              <a:t>Elever ”tændes” i en ung alder</a:t>
            </a:r>
          </a:p>
        </p:txBody>
      </p:sp>
    </p:spTree>
    <p:extLst>
      <p:ext uri="{BB962C8B-B14F-4D97-AF65-F5344CB8AC3E}">
        <p14:creationId xmlns:p14="http://schemas.microsoft.com/office/powerpoint/2010/main" val="89440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4. år efter erhvervsskolereformen 2015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Hvordan går det så?</a:t>
            </a:r>
          </a:p>
          <a:p>
            <a:r>
              <a:rPr lang="da-DK" dirty="0"/>
              <a:t>Sker der noget nyt?</a:t>
            </a:r>
          </a:p>
          <a:p>
            <a:r>
              <a:rPr lang="da-DK" dirty="0"/>
              <a:t>Hvad med brobygningen?</a:t>
            </a:r>
          </a:p>
          <a:p>
            <a:r>
              <a:rPr lang="da-DK" dirty="0"/>
              <a:t>Har vi styr på adgangskrav og overgangskrav?</a:t>
            </a:r>
          </a:p>
        </p:txBody>
      </p:sp>
    </p:spTree>
    <p:extLst>
      <p:ext uri="{BB962C8B-B14F-4D97-AF65-F5344CB8AC3E}">
        <p14:creationId xmlns:p14="http://schemas.microsoft.com/office/powerpoint/2010/main" val="3488463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Dette har bestemt også en effekt på efterskolerne.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Efterskoler med mange praktiske fag/forløb har større overgang til erhvervsuddannelserne – men vælger eleverne disse efterskoler, fordi den praktiske vej  allerede ligger i deres kort?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7170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Brobygning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8. klasse: Introduktionskurser – fire dage heraf to på en erhvervsrettet skole</a:t>
            </a:r>
          </a:p>
          <a:p>
            <a:r>
              <a:rPr lang="da-DK" dirty="0"/>
              <a:t>9. klasse: For de ikke-uddannelsesparate og ikke-afklarede</a:t>
            </a:r>
          </a:p>
          <a:p>
            <a:r>
              <a:rPr lang="da-DK" dirty="0"/>
              <a:t>10. klasse: Hovedsagligt fra efterskolerne</a:t>
            </a:r>
          </a:p>
          <a:p>
            <a:r>
              <a:rPr lang="da-DK" dirty="0"/>
              <a:t>EUD10: Retning mod erhvervsuddannelserne og 30 dages aktivitet på erhvervsskolen</a:t>
            </a:r>
          </a:p>
        </p:txBody>
      </p:sp>
    </p:spTree>
    <p:extLst>
      <p:ext uri="{BB962C8B-B14F-4D97-AF65-F5344CB8AC3E}">
        <p14:creationId xmlns:p14="http://schemas.microsoft.com/office/powerpoint/2010/main" val="1574627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Virker brobygning?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Det er svært at måle, men det har en effekt</a:t>
            </a:r>
          </a:p>
          <a:p>
            <a:r>
              <a:rPr lang="da-DK" dirty="0"/>
              <a:t>Vi har aldrig lavet flere forløb end i de år, hvor elevtallet årligt faldt</a:t>
            </a:r>
          </a:p>
          <a:p>
            <a:r>
              <a:rPr lang="da-DK" dirty="0"/>
              <a:t>Det bekræfter eleven i valget – men får det nogen til at ændre mening?</a:t>
            </a:r>
          </a:p>
          <a:p>
            <a:r>
              <a:rPr lang="da-DK" dirty="0"/>
              <a:t>Bruges det aktivt nok som udfordring af valg?</a:t>
            </a:r>
          </a:p>
          <a:p>
            <a:r>
              <a:rPr lang="da-DK" dirty="0"/>
              <a:t>Brobygning er korte forløb, der ikke viser ”den rigtige verden” </a:t>
            </a:r>
          </a:p>
        </p:txBody>
      </p:sp>
    </p:spTree>
    <p:extLst>
      <p:ext uri="{BB962C8B-B14F-4D97-AF65-F5344CB8AC3E}">
        <p14:creationId xmlns:p14="http://schemas.microsoft.com/office/powerpoint/2010/main" val="2481641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Hvad med efterskolernes brobygning?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I kender ofte ikke eleverne, når valget skal finde sted</a:t>
            </a:r>
          </a:p>
          <a:p>
            <a:r>
              <a:rPr lang="da-DK" dirty="0"/>
              <a:t>Eleverne er ofte langt væk hjemmefra</a:t>
            </a:r>
          </a:p>
          <a:p>
            <a:r>
              <a:rPr lang="da-DK" dirty="0"/>
              <a:t>For- og efterbehandling er alfa og omega for refleksion</a:t>
            </a:r>
          </a:p>
          <a:p>
            <a:r>
              <a:rPr lang="da-DK" dirty="0"/>
              <a:t>Udfordring i valget er vigtig, da det er sidste chance før valg af ungdomsuddannelse</a:t>
            </a:r>
          </a:p>
        </p:txBody>
      </p:sp>
    </p:spTree>
    <p:extLst>
      <p:ext uri="{BB962C8B-B14F-4D97-AF65-F5344CB8AC3E}">
        <p14:creationId xmlns:p14="http://schemas.microsoft.com/office/powerpoint/2010/main" val="3937456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2017:</a:t>
            </a:r>
          </a:p>
          <a:p>
            <a:r>
              <a:rPr lang="da-DK" dirty="0"/>
              <a:t>185 elever på Teknologi, Byggeri og Transport</a:t>
            </a:r>
          </a:p>
          <a:p>
            <a:r>
              <a:rPr lang="da-DK" dirty="0"/>
              <a:t>197 elever på Fødevarer, Jordbrug og oplevelser</a:t>
            </a:r>
          </a:p>
          <a:p>
            <a:r>
              <a:rPr lang="da-DK" dirty="0"/>
              <a:t>Normalt udgør optaget på FJO ca. 5%</a:t>
            </a:r>
          </a:p>
        </p:txBody>
      </p:sp>
    </p:spTree>
    <p:extLst>
      <p:ext uri="{BB962C8B-B14F-4D97-AF65-F5344CB8AC3E}">
        <p14:creationId xmlns:p14="http://schemas.microsoft.com/office/powerpoint/2010/main" val="2605424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Karrierelæring påvirker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Fokus på arbejdslivet – det job, der skal være en del af livet mange år frem</a:t>
            </a:r>
          </a:p>
          <a:p>
            <a:r>
              <a:rPr lang="da-DK" dirty="0"/>
              <a:t>Ungdomsuddannelsen er kun et komma i et arbejdsliv på 50 år</a:t>
            </a:r>
          </a:p>
          <a:p>
            <a:r>
              <a:rPr lang="da-DK" dirty="0"/>
              <a:t>Praktik og inddragelse af virksomheder rykker eleverne</a:t>
            </a:r>
          </a:p>
        </p:txBody>
      </p:sp>
    </p:spTree>
    <p:extLst>
      <p:ext uri="{BB962C8B-B14F-4D97-AF65-F5344CB8AC3E}">
        <p14:creationId xmlns:p14="http://schemas.microsoft.com/office/powerpoint/2010/main" val="3916777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Et lille sceneskift…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De tre adgangsveje og deres faldgruber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Skolevejen – adgangskrav og overgangskrav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Mestervejen – ingen adgangskrav men samme overgangskrav!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Ny-mesterlære – ingen adgangskrav, intet grundforløb – men samme overgangskrav!</a:t>
            </a:r>
          </a:p>
        </p:txBody>
      </p:sp>
    </p:spTree>
    <p:extLst>
      <p:ext uri="{BB962C8B-B14F-4D97-AF65-F5344CB8AC3E}">
        <p14:creationId xmlns:p14="http://schemas.microsoft.com/office/powerpoint/2010/main" val="2657046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2400" dirty="0"/>
              <a:t>Mestervejene kan være en katastrofe for de svage unge. Det kan også være det bedste i verden. Det afhænger af, hvilket fag og hvordan eleven er klædt på i forvejen.</a:t>
            </a:r>
            <a:br>
              <a:rPr lang="da-DK" sz="2400" dirty="0"/>
            </a:br>
            <a:endParaRPr 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En tømrer, der har FP10 med bestået karakter i matematik er tæt på målet</a:t>
            </a:r>
          </a:p>
          <a:p>
            <a:r>
              <a:rPr lang="da-DK" dirty="0"/>
              <a:t>En smed, der har FP9, mangler alle overgangskrav (matematik E, Fysik F, Dansk E og Engelsk E)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4585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sz="3600" dirty="0"/>
            </a:br>
            <a:r>
              <a:rPr lang="da-DK" sz="3600" dirty="0"/>
              <a:t>Og nej, ikke alle kan klare en erhvervsuddannelse. Fælden klapper ofte ved overgangskravene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Formidl eleverne til EGU/KUU via UU i deres hjemkommune</a:t>
            </a:r>
          </a:p>
          <a:p>
            <a:r>
              <a:rPr lang="da-DK" dirty="0"/>
              <a:t>Om et år er FGU en realitet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543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Og hvordan går det så med tilgangen til erhvervsuddannelserne?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806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Kurven er knækket!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5255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2016: 18,4 %</a:t>
            </a:r>
          </a:p>
          <a:p>
            <a:r>
              <a:rPr lang="da-DK" dirty="0"/>
              <a:t>2018: 18,5%</a:t>
            </a:r>
          </a:p>
          <a:p>
            <a:r>
              <a:rPr lang="da-DK" dirty="0"/>
              <a:t>2018: 19,4 %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Altså en stigning på knap 1 procentpoint</a:t>
            </a:r>
          </a:p>
        </p:txBody>
      </p:sp>
    </p:spTree>
    <p:extLst>
      <p:ext uri="{BB962C8B-B14F-4D97-AF65-F5344CB8AC3E}">
        <p14:creationId xmlns:p14="http://schemas.microsoft.com/office/powerpoint/2010/main" val="6547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store knæk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007" y="2532525"/>
            <a:ext cx="5902037" cy="358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6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Fremgangen størst på EUX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2017: 30%</a:t>
            </a:r>
          </a:p>
          <a:p>
            <a:r>
              <a:rPr lang="da-DK" dirty="0"/>
              <a:t>2018: 32%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0233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556 flere elever i erhvervsuddannelserne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Af dem godt 8% på </a:t>
            </a:r>
            <a:r>
              <a:rPr lang="da-DK" dirty="0" err="1"/>
              <a:t>Learnmark</a:t>
            </a:r>
            <a:r>
              <a:rPr lang="da-DK" dirty="0"/>
              <a:t> Tech i Horsens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342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Knækket er ikke lige stort over alt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1884" y="2427317"/>
            <a:ext cx="5353395" cy="34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604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k">
  <a:themeElements>
    <a:clrScheme name="Organis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s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119</TotalTime>
  <Words>771</Words>
  <Application>Microsoft Macintosh PowerPoint</Application>
  <PresentationFormat>Widescreen</PresentationFormat>
  <Paragraphs>92</Paragraphs>
  <Slides>28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2" baseType="lpstr">
      <vt:lpstr>Arial</vt:lpstr>
      <vt:lpstr>Garamond</vt:lpstr>
      <vt:lpstr>Wingdings</vt:lpstr>
      <vt:lpstr>Organisk</vt:lpstr>
      <vt:lpstr>Efterskoleforeningens Vejlederkonference</vt:lpstr>
      <vt:lpstr>4. år efter erhvervsskolereformen 2015</vt:lpstr>
      <vt:lpstr>Og hvordan går det så med tilgangen til erhvervsuddannelserne?</vt:lpstr>
      <vt:lpstr>Kurven er knækket!</vt:lpstr>
      <vt:lpstr>PowerPoint-præsentation</vt:lpstr>
      <vt:lpstr>Det store knæk</vt:lpstr>
      <vt:lpstr>Fremgangen størst på EUX</vt:lpstr>
      <vt:lpstr>556 flere elever i erhvervsuddannelserne</vt:lpstr>
      <vt:lpstr>Knækket er ikke lige stort over alt</vt:lpstr>
      <vt:lpstr>PowerPoint-præsentation</vt:lpstr>
      <vt:lpstr>Jamen, hvorfor vender det da ikke bare?</vt:lpstr>
      <vt:lpstr>Grundskoleelever har vist sig at være immune overfor påvirkninger som: </vt:lpstr>
      <vt:lpstr>Derimod ser det ud som om, de er særdeles påvirkelige af faktorer som:</vt:lpstr>
      <vt:lpstr>TID</vt:lpstr>
      <vt:lpstr>Erhvervsuddannelse efter gymnasiet</vt:lpstr>
      <vt:lpstr>Alt dette på trods af:</vt:lpstr>
      <vt:lpstr>Nyt regeringsudspil i sidste uge…</vt:lpstr>
      <vt:lpstr>F.eks.</vt:lpstr>
      <vt:lpstr>Vi skal simpelthen have de brune kitler tilbage på lærerværelserne!</vt:lpstr>
      <vt:lpstr>Dette har bestemt også en effekt på efterskolerne.</vt:lpstr>
      <vt:lpstr>Brobygning</vt:lpstr>
      <vt:lpstr>Virker brobygning?</vt:lpstr>
      <vt:lpstr>Hvad med efterskolernes brobygning?</vt:lpstr>
      <vt:lpstr>PowerPoint-præsentation</vt:lpstr>
      <vt:lpstr>Karrierelæring påvirker</vt:lpstr>
      <vt:lpstr>Et lille sceneskift…</vt:lpstr>
      <vt:lpstr>Mestervejene kan være en katastrofe for de svage unge. Det kan også være det bedste i verden. Det afhænger af, hvilket fag og hvordan eleven er klædt på i forvejen. </vt:lpstr>
      <vt:lpstr> Og nej, ikke alle kan klare en erhvervsuddannelse. Fælden klapper ofte ved overgangskravene </vt:lpstr>
    </vt:vector>
  </TitlesOfParts>
  <Company>EFIF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Efterskoleforeningens Vejlederkonference</dc:title>
  <dc:creator>Helene Rossing Pedersen (HLPD - Uddannelsesleder - VJ - LMH)</dc:creator>
  <cp:lastModifiedBy>Lis Brok-Jørgensen</cp:lastModifiedBy>
  <cp:revision>14</cp:revision>
  <dcterms:created xsi:type="dcterms:W3CDTF">2018-09-15T10:27:28Z</dcterms:created>
  <dcterms:modified xsi:type="dcterms:W3CDTF">2019-05-11T11:51:16Z</dcterms:modified>
</cp:coreProperties>
</file>